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6"/>
  </p:notesMasterIdLst>
  <p:handoutMasterIdLst>
    <p:handoutMasterId r:id="rId27"/>
  </p:handoutMasterIdLst>
  <p:sldIdLst>
    <p:sldId id="256" r:id="rId2"/>
    <p:sldId id="271" r:id="rId3"/>
    <p:sldId id="291" r:id="rId4"/>
    <p:sldId id="292" r:id="rId5"/>
    <p:sldId id="290" r:id="rId6"/>
    <p:sldId id="286" r:id="rId7"/>
    <p:sldId id="294" r:id="rId8"/>
    <p:sldId id="289" r:id="rId9"/>
    <p:sldId id="287" r:id="rId10"/>
    <p:sldId id="296" r:id="rId11"/>
    <p:sldId id="297" r:id="rId12"/>
    <p:sldId id="295" r:id="rId13"/>
    <p:sldId id="285" r:id="rId14"/>
    <p:sldId id="298" r:id="rId15"/>
    <p:sldId id="301" r:id="rId16"/>
    <p:sldId id="302" r:id="rId17"/>
    <p:sldId id="303" r:id="rId18"/>
    <p:sldId id="304" r:id="rId19"/>
    <p:sldId id="305" r:id="rId20"/>
    <p:sldId id="300" r:id="rId21"/>
    <p:sldId id="306" r:id="rId22"/>
    <p:sldId id="288" r:id="rId23"/>
    <p:sldId id="307" r:id="rId24"/>
    <p:sldId id="282" r:id="rId25"/>
  </p:sldIdLst>
  <p:sldSz cx="12192000" cy="6858000"/>
  <p:notesSz cx="6858000" cy="9144000"/>
  <p:defaultTextStyle>
    <a:defPPr rtl="0">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tajte" id="{E75E278A-FF0E-49A4-B170-79828D63BBAD}">
          <p14:sldIdLst>
            <p14:sldId id="256"/>
          </p14:sldIdLst>
        </p14:section>
        <p14:section name="Introduction" id="{B9B51309-D148-4332-87C2-07BE32FBCA3B}">
          <p14:sldIdLst>
            <p14:sldId id="271"/>
            <p14:sldId id="291"/>
            <p14:sldId id="292"/>
            <p14:sldId id="290"/>
            <p14:sldId id="286"/>
            <p14:sldId id="294"/>
            <p14:sldId id="289"/>
            <p14:sldId id="287"/>
            <p14:sldId id="296"/>
            <p14:sldId id="297"/>
            <p14:sldId id="295"/>
            <p14:sldId id="285"/>
            <p14:sldId id="298"/>
            <p14:sldId id="301"/>
            <p14:sldId id="302"/>
            <p14:sldId id="303"/>
            <p14:sldId id="304"/>
            <p14:sldId id="305"/>
            <p14:sldId id="300"/>
            <p14:sldId id="306"/>
            <p14:sldId id="288"/>
            <p14:sldId id="307"/>
          </p14:sldIdLst>
        </p14:section>
        <p14:section name="Ďalšie informáci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62F"/>
    <a:srgbClr val="D24726"/>
    <a:srgbClr val="404040"/>
    <a:srgbClr val="FF9B45"/>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041" autoAdjust="0"/>
  </p:normalViewPr>
  <p:slideViewPr>
    <p:cSldViewPr snapToGrid="0">
      <p:cViewPr varScale="1">
        <p:scale>
          <a:sx n="70" d="100"/>
          <a:sy n="70" d="100"/>
        </p:scale>
        <p:origin x="1123"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k-SK"/>
          </a:p>
        </p:txBody>
      </p:sp>
      <p:sp>
        <p:nvSpPr>
          <p:cNvPr id="3" name="Zástupný symbol dátum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4886F54-CF02-4094-9012-56144C9703C3}" type="datetime1">
              <a:rPr lang="sk-SK" smtClean="0"/>
              <a:t>22. 11. 2025</a:t>
            </a:fld>
            <a:endParaRPr lang="sk-SK"/>
          </a:p>
        </p:txBody>
      </p:sp>
      <p:sp>
        <p:nvSpPr>
          <p:cNvPr id="4" name="Zástupný symbol pät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k-SK"/>
          </a:p>
        </p:txBody>
      </p:sp>
      <p:sp>
        <p:nvSpPr>
          <p:cNvPr id="5" name="Zástupný symbol čísla snímk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sk-SK" smtClean="0"/>
              <a:t>‹#›</a:t>
            </a:fld>
            <a:endParaRPr lang="sk-SK"/>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k-SK" noProof="0"/>
          </a:p>
        </p:txBody>
      </p:sp>
      <p:sp>
        <p:nvSpPr>
          <p:cNvPr id="3" name="Zástupný symbol dátum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76F7381-9F77-4ADE-BBDE-2EEFFCAC3320}" type="datetime1">
              <a:rPr lang="sk-SK" noProof="0" smtClean="0"/>
              <a:t>22. 11. 2025</a:t>
            </a:fld>
            <a:endParaRPr lang="sk-SK" noProof="0"/>
          </a:p>
        </p:txBody>
      </p:sp>
      <p:sp>
        <p:nvSpPr>
          <p:cNvPr id="4" name="Zástupný symbol obrázka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k-SK" noProof="0"/>
          </a:p>
        </p:txBody>
      </p:sp>
      <p:sp>
        <p:nvSpPr>
          <p:cNvPr id="5" name="Zástupný symbol poznámo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k-SK" noProof="0"/>
              <a:t>Kliknutím upravíte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p>
        </p:txBody>
      </p:sp>
      <p:sp>
        <p:nvSpPr>
          <p:cNvPr id="6" name="Zástupný symbol pät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k-SK" noProof="0"/>
          </a:p>
        </p:txBody>
      </p:sp>
      <p:sp>
        <p:nvSpPr>
          <p:cNvPr id="7" name="Zástupný symbol čísla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sk-SK" noProof="0" smtClean="0"/>
              <a:t>‹#›</a:t>
            </a:fld>
            <a:endParaRPr lang="sk-SK"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txBody>
          <a:bodyPr/>
          <a:lstStyle/>
          <a:p>
            <a:endParaRPr lang="sk-SK"/>
          </a:p>
        </p:txBody>
      </p:sp>
      <p:sp>
        <p:nvSpPr>
          <p:cNvPr id="3" name="Zástupný objekt pre poznámky 2"/>
          <p:cNvSpPr>
            <a:spLocks noGrp="1"/>
          </p:cNvSpPr>
          <p:nvPr>
            <p:ph type="body" idx="1"/>
          </p:nvPr>
        </p:nvSpPr>
        <p:spPr/>
        <p:txBody>
          <a:bodyPr rtlCol="0"/>
          <a:lstStyle/>
          <a:p>
            <a:pPr rtl="0"/>
            <a:endParaRPr lang="sk-SK"/>
          </a:p>
        </p:txBody>
      </p:sp>
      <p:sp>
        <p:nvSpPr>
          <p:cNvPr id="4" name="Zástupný objekt pre číslo snímky 3"/>
          <p:cNvSpPr>
            <a:spLocks noGrp="1"/>
          </p:cNvSpPr>
          <p:nvPr>
            <p:ph type="sldNum" sz="quarter" idx="10"/>
          </p:nvPr>
        </p:nvSpPr>
        <p:spPr/>
        <p:txBody>
          <a:bodyPr rtlCol="0"/>
          <a:lstStyle/>
          <a:p>
            <a:pPr rtl="0"/>
            <a:fld id="{DF61EA0F-A667-4B49-8422-0062BC55E249}" type="slidenum">
              <a:rPr lang="sk-SK" smtClean="0"/>
              <a:t>1</a:t>
            </a:fld>
            <a:endParaRPr lang="sk-SK"/>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B61E3-15A5-B7E3-7ACD-CCAC7860328B}"/>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F384950F-2CE6-39BE-E65E-423F76BE4E97}"/>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DCE8B047-2CA9-5C02-E812-6BE529F165EA}"/>
              </a:ext>
            </a:extLst>
          </p:cNvPr>
          <p:cNvSpPr>
            <a:spLocks noGrp="1"/>
          </p:cNvSpPr>
          <p:nvPr>
            <p:ph type="body" idx="1"/>
          </p:nvPr>
        </p:nvSpPr>
        <p:spPr/>
        <p:txBody>
          <a:bodyPr/>
          <a:lstStyle/>
          <a:p>
            <a:br>
              <a:rPr lang="en-US" dirty="0"/>
            </a:br>
            <a:r>
              <a:rPr lang="en-US" dirty="0"/>
              <a:t>We illustrate the solution using various forms of visualization—specifically table of frequencies, the unit square, and a tree diagram </a:t>
            </a:r>
          </a:p>
          <a:p>
            <a:r>
              <a:rPr lang="en-US" dirty="0"/>
              <a:t>(Vankúš &amp; Vargová, 2024)</a:t>
            </a:r>
          </a:p>
        </p:txBody>
      </p:sp>
      <p:sp>
        <p:nvSpPr>
          <p:cNvPr id="4" name="Zástupný objekt pre číslo snímky 3">
            <a:extLst>
              <a:ext uri="{FF2B5EF4-FFF2-40B4-BE49-F238E27FC236}">
                <a16:creationId xmlns:a16="http://schemas.microsoft.com/office/drawing/2014/main" id="{7CE218F1-CAFD-E343-3400-ABFE415539F6}"/>
              </a:ext>
            </a:extLst>
          </p:cNvPr>
          <p:cNvSpPr>
            <a:spLocks noGrp="1"/>
          </p:cNvSpPr>
          <p:nvPr>
            <p:ph type="sldNum" sz="quarter" idx="5"/>
          </p:nvPr>
        </p:nvSpPr>
        <p:spPr/>
        <p:txBody>
          <a:bodyPr/>
          <a:lstStyle/>
          <a:p>
            <a:pPr rtl="0"/>
            <a:fld id="{DF61EA0F-A667-4B49-8422-0062BC55E249}" type="slidenum">
              <a:rPr lang="sk-SK" smtClean="0"/>
              <a:t>11</a:t>
            </a:fld>
            <a:endParaRPr lang="sk-SK"/>
          </a:p>
        </p:txBody>
      </p:sp>
    </p:spTree>
    <p:extLst>
      <p:ext uri="{BB962C8B-B14F-4D97-AF65-F5344CB8AC3E}">
        <p14:creationId xmlns:p14="http://schemas.microsoft.com/office/powerpoint/2010/main" val="822167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D2D48-BEEF-2943-E093-44159DE29222}"/>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B258598-54F8-F705-0750-F6A10DFEC478}"/>
              </a:ext>
            </a:extLst>
          </p:cNvPr>
          <p:cNvSpPr>
            <a:spLocks noGrp="1" noRot="1" noChangeAspect="1"/>
          </p:cNvSpPr>
          <p:nvPr>
            <p:ph type="sldImg"/>
          </p:nvPr>
        </p:nvSpPr>
        <p:spPr/>
        <p:txBody>
          <a:bodyPr/>
          <a:lstStyle/>
          <a:p>
            <a:endParaRPr lang="sk-SK"/>
          </a:p>
        </p:txBody>
      </p:sp>
      <mc:AlternateContent xmlns:mc="http://schemas.openxmlformats.org/markup-compatibility/2006">
        <mc:Choice xmlns:a14="http://schemas.microsoft.com/office/drawing/2010/main" Requires="a14">
          <p:sp>
            <p:nvSpPr>
              <p:cNvPr id="3" name="Zástupný objekt pre poznámky 2">
                <a:extLst>
                  <a:ext uri="{FF2B5EF4-FFF2-40B4-BE49-F238E27FC236}">
                    <a16:creationId xmlns:a16="http://schemas.microsoft.com/office/drawing/2014/main" id="{AED0CB8E-FB61-54E7-1414-00BC96E563D3}"/>
                  </a:ext>
                </a:extLst>
              </p:cNvPr>
              <p:cNvSpPr>
                <a:spLocks noGrp="1"/>
              </p:cNvSpPr>
              <p:nvPr>
                <p:ph type="body" idx="1"/>
              </p:nvPr>
            </p:nvSpPr>
            <p:spPr/>
            <p:txBody>
              <a:bodyPr/>
              <a:lstStyle/>
              <a:p>
                <a:r>
                  <a:rPr lang="sk-SK" dirty="0" err="1"/>
                  <a:t>When</a:t>
                </a:r>
                <a:r>
                  <a:rPr lang="sk-SK" dirty="0"/>
                  <a:t> </a:t>
                </a:r>
                <a:r>
                  <a:rPr lang="sk-SK" dirty="0" err="1"/>
                  <a:t>designing</a:t>
                </a:r>
                <a:r>
                  <a:rPr lang="sk-SK" dirty="0"/>
                  <a:t> and </a:t>
                </a:r>
                <a:r>
                  <a:rPr lang="sk-SK" dirty="0" err="1"/>
                  <a:t>applying</a:t>
                </a:r>
                <a:r>
                  <a:rPr lang="sk-SK" dirty="0"/>
                  <a:t> </a:t>
                </a:r>
                <a:r>
                  <a:rPr lang="sk-SK" dirty="0" err="1"/>
                  <a:t>this</a:t>
                </a:r>
                <a:r>
                  <a:rPr lang="sk-SK" dirty="0"/>
                  <a:t> </a:t>
                </a:r>
                <a:r>
                  <a:rPr lang="sk-SK" dirty="0" err="1"/>
                  <a:t>sequence</a:t>
                </a:r>
                <a:r>
                  <a:rPr lang="sk-SK" dirty="0"/>
                  <a:t> of </a:t>
                </a:r>
                <a:r>
                  <a:rPr lang="sk-SK" dirty="0" err="1"/>
                  <a:t>tasks</a:t>
                </a:r>
                <a:r>
                  <a:rPr lang="sk-SK" dirty="0"/>
                  <a:t> on </a:t>
                </a:r>
                <a:r>
                  <a:rPr lang="sk-SK" dirty="0" err="1"/>
                  <a:t>conditional</a:t>
                </a:r>
                <a:r>
                  <a:rPr lang="sk-SK" dirty="0"/>
                  <a:t> </a:t>
                </a:r>
                <a:r>
                  <a:rPr lang="sk-SK" dirty="0" err="1"/>
                  <a:t>probability</a:t>
                </a:r>
                <a:r>
                  <a:rPr lang="sk-SK" dirty="0"/>
                  <a:t>, </a:t>
                </a:r>
                <a:r>
                  <a:rPr lang="sk-SK" dirty="0" err="1"/>
                  <a:t>we</a:t>
                </a:r>
                <a:r>
                  <a:rPr lang="sk-SK" dirty="0"/>
                  <a:t> </a:t>
                </a:r>
                <a:r>
                  <a:rPr lang="sk-SK" dirty="0" err="1"/>
                  <a:t>aimed</a:t>
                </a:r>
                <a:r>
                  <a:rPr lang="sk-SK" dirty="0"/>
                  <a:t> to </a:t>
                </a:r>
                <a:r>
                  <a:rPr lang="sk-SK" dirty="0" err="1"/>
                  <a:t>address</a:t>
                </a:r>
                <a:r>
                  <a:rPr lang="sk-SK" dirty="0"/>
                  <a:t> </a:t>
                </a:r>
                <a:r>
                  <a:rPr lang="sk-SK" dirty="0" err="1"/>
                  <a:t>the</a:t>
                </a:r>
                <a:r>
                  <a:rPr lang="sk-SK" dirty="0"/>
                  <a:t> </a:t>
                </a:r>
                <a:r>
                  <a:rPr lang="sk-SK" dirty="0" err="1"/>
                  <a:t>misconceptions</a:t>
                </a:r>
                <a:r>
                  <a:rPr lang="sk-SK" dirty="0"/>
                  <a:t> </a:t>
                </a:r>
                <a:r>
                  <a:rPr lang="sk-SK" dirty="0" err="1"/>
                  <a:t>we</a:t>
                </a:r>
                <a:r>
                  <a:rPr lang="sk-SK" dirty="0"/>
                  <a:t> </a:t>
                </a:r>
                <a:r>
                  <a:rPr lang="sk-SK" dirty="0" err="1"/>
                  <a:t>observed</a:t>
                </a:r>
                <a:r>
                  <a:rPr lang="sk-SK" dirty="0"/>
                  <a:t> </a:t>
                </a:r>
                <a:r>
                  <a:rPr lang="sk-SK" dirty="0" err="1"/>
                  <a:t>among</a:t>
                </a:r>
                <a:r>
                  <a:rPr lang="sk-SK" dirty="0"/>
                  <a:t> </a:t>
                </a:r>
                <a:r>
                  <a:rPr lang="sk-SK" dirty="0" err="1"/>
                  <a:t>students</a:t>
                </a:r>
                <a:r>
                  <a:rPr lang="sk-SK" dirty="0"/>
                  <a:t> </a:t>
                </a:r>
                <a:r>
                  <a:rPr lang="sk-SK" dirty="0" err="1"/>
                  <a:t>within</a:t>
                </a:r>
                <a:r>
                  <a:rPr lang="sk-SK" dirty="0"/>
                  <a:t> </a:t>
                </a:r>
                <a:r>
                  <a:rPr lang="sk-SK" dirty="0" err="1"/>
                  <a:t>this</a:t>
                </a:r>
                <a:r>
                  <a:rPr lang="sk-SK" dirty="0"/>
                  <a:t> </a:t>
                </a:r>
                <a:r>
                  <a:rPr lang="sk-SK" dirty="0" err="1"/>
                  <a:t>topic</a:t>
                </a:r>
                <a:r>
                  <a:rPr lang="sk-SK" dirty="0"/>
                  <a:t>.</a:t>
                </a:r>
              </a:p>
              <a:p>
                <a:r>
                  <a:rPr lang="sk-SK" dirty="0" err="1"/>
                  <a:t>Students</a:t>
                </a:r>
                <a:r>
                  <a:rPr lang="sk-SK" dirty="0"/>
                  <a:t> do </a:t>
                </a:r>
                <a:r>
                  <a:rPr lang="sk-SK" dirty="0" err="1"/>
                  <a:t>not</a:t>
                </a:r>
                <a:r>
                  <a:rPr lang="sk-SK" dirty="0"/>
                  <a:t> </a:t>
                </a:r>
                <a:r>
                  <a:rPr lang="sk-SK" dirty="0" err="1"/>
                  <a:t>realize</a:t>
                </a:r>
                <a:r>
                  <a:rPr lang="sk-SK" dirty="0"/>
                  <a:t> </a:t>
                </a:r>
                <a:r>
                  <a:rPr lang="sk-SK" dirty="0" err="1"/>
                  <a:t>that</a:t>
                </a:r>
                <a:r>
                  <a:rPr lang="sk-SK" dirty="0"/>
                  <a:t> </a:t>
                </a:r>
                <a:r>
                  <a:rPr lang="sk-SK" dirty="0" err="1"/>
                  <a:t>the</a:t>
                </a:r>
                <a:r>
                  <a:rPr lang="sk-SK" dirty="0"/>
                  <a:t> </a:t>
                </a:r>
                <a:r>
                  <a:rPr lang="sk-SK" dirty="0" err="1"/>
                  <a:t>condition</a:t>
                </a:r>
                <a:r>
                  <a:rPr lang="sk-SK" dirty="0"/>
                  <a:t> </a:t>
                </a:r>
                <a:r>
                  <a:rPr lang="sk-SK" dirty="0" err="1"/>
                  <a:t>restricts</a:t>
                </a:r>
                <a:r>
                  <a:rPr lang="sk-SK" dirty="0"/>
                  <a:t> </a:t>
                </a:r>
                <a:r>
                  <a:rPr lang="sk-SK" dirty="0" err="1"/>
                  <a:t>the</a:t>
                </a:r>
                <a:r>
                  <a:rPr lang="sk-SK" dirty="0"/>
                  <a:t> </a:t>
                </a:r>
                <a:r>
                  <a:rPr lang="sk-SK" dirty="0" err="1"/>
                  <a:t>given</a:t>
                </a:r>
                <a:r>
                  <a:rPr lang="sk-SK" dirty="0"/>
                  <a:t> </a:t>
                </a:r>
                <a:r>
                  <a:rPr lang="sk-SK" dirty="0" err="1"/>
                  <a:t>probability</a:t>
                </a:r>
                <a:r>
                  <a:rPr lang="sk-SK" dirty="0"/>
                  <a:t> </a:t>
                </a:r>
                <a:r>
                  <a:rPr lang="sk-SK" dirty="0" err="1"/>
                  <a:t>space</a:t>
                </a:r>
                <a:r>
                  <a:rPr lang="sk-SK" dirty="0"/>
                  <a:t>, </a:t>
                </a:r>
                <a:r>
                  <a:rPr lang="sk-SK" dirty="0" err="1"/>
                  <a:t>which</a:t>
                </a:r>
                <a:r>
                  <a:rPr lang="sk-SK" dirty="0"/>
                  <a:t> </a:t>
                </a:r>
                <a:r>
                  <a:rPr lang="sk-SK" dirty="0" err="1"/>
                  <a:t>affects</a:t>
                </a:r>
                <a:r>
                  <a:rPr lang="sk-SK" dirty="0"/>
                  <a:t> </a:t>
                </a:r>
                <a:r>
                  <a:rPr lang="sk-SK" dirty="0" err="1"/>
                  <a:t>the</a:t>
                </a:r>
                <a:r>
                  <a:rPr lang="sk-SK" dirty="0"/>
                  <a:t> </a:t>
                </a:r>
                <a:r>
                  <a:rPr lang="sk-SK" dirty="0" err="1"/>
                  <a:t>frequencies</a:t>
                </a:r>
                <a:r>
                  <a:rPr lang="sk-SK" dirty="0"/>
                  <a:t> </a:t>
                </a:r>
                <a:r>
                  <a:rPr lang="sk-SK" dirty="0" err="1"/>
                  <a:t>used</a:t>
                </a:r>
                <a:r>
                  <a:rPr lang="sk-SK" dirty="0"/>
                  <a:t> in </a:t>
                </a:r>
                <a:r>
                  <a:rPr lang="sk-SK" dirty="0" err="1"/>
                  <a:t>calculating</a:t>
                </a:r>
                <a:r>
                  <a:rPr lang="sk-SK" dirty="0"/>
                  <a:t> </a:t>
                </a:r>
                <a:r>
                  <a:rPr lang="sk-SK" dirty="0" err="1"/>
                  <a:t>the</a:t>
                </a:r>
                <a:r>
                  <a:rPr lang="sk-SK" dirty="0"/>
                  <a:t> </a:t>
                </a:r>
                <a:r>
                  <a:rPr lang="sk-SK" dirty="0" err="1"/>
                  <a:t>desired</a:t>
                </a:r>
                <a:r>
                  <a:rPr lang="sk-SK" dirty="0"/>
                  <a:t> </a:t>
                </a:r>
                <a:r>
                  <a:rPr lang="sk-SK" dirty="0" err="1"/>
                  <a:t>probability</a:t>
                </a:r>
                <a:r>
                  <a:rPr lang="sk-SK" dirty="0"/>
                  <a:t>.</a:t>
                </a:r>
              </a:p>
              <a:p>
                <a:r>
                  <a:rPr lang="sk-SK" dirty="0" err="1"/>
                  <a:t>Students</a:t>
                </a:r>
                <a:r>
                  <a:rPr lang="sk-SK" dirty="0"/>
                  <a:t> </a:t>
                </a:r>
                <a:r>
                  <a:rPr lang="sk-SK" dirty="0" err="1"/>
                  <a:t>confuse</a:t>
                </a:r>
                <a:r>
                  <a:rPr lang="sk-SK" dirty="0"/>
                  <a:t> </a:t>
                </a:r>
                <a:r>
                  <a:rPr lang="sk-SK" dirty="0" err="1"/>
                  <a:t>the</a:t>
                </a:r>
                <a:r>
                  <a:rPr lang="sk-SK" dirty="0"/>
                  <a:t> </a:t>
                </a:r>
                <a:r>
                  <a:rPr lang="sk-SK" dirty="0" err="1"/>
                  <a:t>events</a:t>
                </a:r>
                <a:r>
                  <a:rPr lang="sk-SK" dirty="0"/>
                  <a:t> </a:t>
                </a:r>
                <a14:m>
                  <m:oMath xmlns:m="http://schemas.openxmlformats.org/officeDocument/2006/math">
                    <m:r>
                      <a:rPr lang="sk-SK" sz="1200" i="1" kern="1200">
                        <a:solidFill>
                          <a:schemeClr val="tx1"/>
                        </a:solidFill>
                        <a:latin typeface="+mn-lt"/>
                        <a:ea typeface="+mn-ea"/>
                        <a:cs typeface="+mn-cs"/>
                      </a:rPr>
                      <m:t>𝑃</m:t>
                    </m:r>
                    <m:d>
                      <m:dPr>
                        <m:ctrlPr>
                          <a:rPr lang="ar-AE" sz="1200" i="1" kern="1200">
                            <a:solidFill>
                              <a:schemeClr val="tx1"/>
                            </a:solidFill>
                            <a:latin typeface="+mn-lt"/>
                            <a:ea typeface="+mn-ea"/>
                            <a:cs typeface="+mn-cs"/>
                          </a:rPr>
                        </m:ctrlPr>
                      </m:dPr>
                      <m:e>
                        <m:r>
                          <a:rPr lang="ar-AE" sz="1200" i="1" kern="1200">
                            <a:solidFill>
                              <a:schemeClr val="tx1"/>
                            </a:solidFill>
                            <a:latin typeface="+mn-lt"/>
                            <a:ea typeface="+mn-ea"/>
                            <a:cs typeface="+mn-cs"/>
                          </a:rPr>
                          <m:t>𝐴</m:t>
                        </m:r>
                        <m:r>
                          <a:rPr lang="ar-AE" sz="1200" i="0" kern="1200">
                            <a:solidFill>
                              <a:schemeClr val="tx1"/>
                            </a:solidFill>
                            <a:latin typeface="+mn-lt"/>
                            <a:ea typeface="+mn-ea"/>
                            <a:cs typeface="+mn-cs"/>
                          </a:rPr>
                          <m:t>∣</m:t>
                        </m:r>
                        <m:r>
                          <a:rPr lang="ar-AE" sz="1200" i="1" kern="1200">
                            <a:solidFill>
                              <a:schemeClr val="tx1"/>
                            </a:solidFill>
                            <a:latin typeface="+mn-lt"/>
                            <a:ea typeface="+mn-ea"/>
                            <a:cs typeface="+mn-cs"/>
                          </a:rPr>
                          <m:t>𝐵</m:t>
                        </m:r>
                      </m:e>
                    </m:d>
                  </m:oMath>
                </a14:m>
                <a:r>
                  <a:rPr lang="sk-SK" dirty="0"/>
                  <a:t>and </a:t>
                </a:r>
                <a14:m>
                  <m:oMath xmlns:m="http://schemas.openxmlformats.org/officeDocument/2006/math">
                    <m:r>
                      <a:rPr lang="sk-SK" sz="1200" i="1" kern="1200">
                        <a:solidFill>
                          <a:schemeClr val="tx1"/>
                        </a:solidFill>
                        <a:latin typeface="+mn-lt"/>
                        <a:ea typeface="+mn-ea"/>
                        <a:cs typeface="+mn-cs"/>
                      </a:rPr>
                      <m:t>𝑃</m:t>
                    </m:r>
                    <m:d>
                      <m:dPr>
                        <m:ctrlPr>
                          <a:rPr lang="ar-AE" sz="1200" i="1" kern="1200">
                            <a:solidFill>
                              <a:schemeClr val="tx1"/>
                            </a:solidFill>
                            <a:latin typeface="+mn-lt"/>
                            <a:ea typeface="+mn-ea"/>
                            <a:cs typeface="+mn-cs"/>
                          </a:rPr>
                        </m:ctrlPr>
                      </m:dPr>
                      <m:e>
                        <m:r>
                          <a:rPr lang="ar-AE" sz="1200" i="1" kern="1200">
                            <a:solidFill>
                              <a:schemeClr val="tx1"/>
                            </a:solidFill>
                            <a:latin typeface="+mn-lt"/>
                            <a:ea typeface="+mn-ea"/>
                            <a:cs typeface="+mn-cs"/>
                          </a:rPr>
                          <m:t>𝐵</m:t>
                        </m:r>
                        <m:r>
                          <a:rPr lang="ar-AE" sz="1200" i="0" kern="1200">
                            <a:solidFill>
                              <a:schemeClr val="tx1"/>
                            </a:solidFill>
                            <a:latin typeface="+mn-lt"/>
                            <a:ea typeface="+mn-ea"/>
                            <a:cs typeface="+mn-cs"/>
                          </a:rPr>
                          <m:t>∣</m:t>
                        </m:r>
                        <m:r>
                          <a:rPr lang="ar-AE" sz="1200" i="1" kern="1200">
                            <a:solidFill>
                              <a:schemeClr val="tx1"/>
                            </a:solidFill>
                            <a:latin typeface="+mn-lt"/>
                            <a:ea typeface="+mn-ea"/>
                            <a:cs typeface="+mn-cs"/>
                          </a:rPr>
                          <m:t>𝐴</m:t>
                        </m:r>
                      </m:e>
                    </m:d>
                  </m:oMath>
                </a14:m>
                <a:r>
                  <a:rPr lang="ar-AE" dirty="0"/>
                  <a:t>, </a:t>
                </a:r>
                <a:r>
                  <a:rPr lang="sk-SK" dirty="0"/>
                  <a:t>and </a:t>
                </a:r>
                <a:r>
                  <a:rPr lang="sk-SK" dirty="0" err="1"/>
                  <a:t>they</a:t>
                </a:r>
                <a:r>
                  <a:rPr lang="sk-SK" dirty="0"/>
                  <a:t> are </a:t>
                </a:r>
                <a:r>
                  <a:rPr lang="sk-SK" dirty="0" err="1"/>
                  <a:t>often</a:t>
                </a:r>
                <a:r>
                  <a:rPr lang="sk-SK" dirty="0"/>
                  <a:t> </a:t>
                </a:r>
                <a:r>
                  <a:rPr lang="sk-SK" dirty="0" err="1"/>
                  <a:t>unclear</a:t>
                </a:r>
                <a:r>
                  <a:rPr lang="sk-SK" dirty="0"/>
                  <a:t> </a:t>
                </a:r>
                <a:r>
                  <a:rPr lang="sk-SK" dirty="0" err="1"/>
                  <a:t>about</a:t>
                </a:r>
                <a:r>
                  <a:rPr lang="sk-SK" dirty="0"/>
                  <a:t> </a:t>
                </a:r>
                <a:r>
                  <a:rPr lang="sk-SK" dirty="0" err="1"/>
                  <a:t>which</a:t>
                </a:r>
                <a:r>
                  <a:rPr lang="sk-SK" dirty="0"/>
                  <a:t> </a:t>
                </a:r>
                <a:r>
                  <a:rPr lang="sk-SK" dirty="0" err="1"/>
                  <a:t>value</a:t>
                </a:r>
                <a:r>
                  <a:rPr lang="sk-SK" dirty="0"/>
                  <a:t> </a:t>
                </a:r>
                <a:r>
                  <a:rPr lang="sk-SK" dirty="0" err="1"/>
                  <a:t>they</a:t>
                </a:r>
                <a:r>
                  <a:rPr lang="sk-SK" dirty="0"/>
                  <a:t> are </a:t>
                </a:r>
                <a:r>
                  <a:rPr lang="sk-SK" dirty="0" err="1"/>
                  <a:t>supposed</a:t>
                </a:r>
                <a:r>
                  <a:rPr lang="sk-SK" dirty="0"/>
                  <a:t> to </a:t>
                </a:r>
                <a:r>
                  <a:rPr lang="sk-SK" dirty="0" err="1"/>
                  <a:t>find</a:t>
                </a:r>
                <a:r>
                  <a:rPr lang="sk-SK" dirty="0"/>
                  <a:t> and </a:t>
                </a:r>
                <a:r>
                  <a:rPr lang="sk-SK" dirty="0" err="1"/>
                  <a:t>which</a:t>
                </a:r>
                <a:r>
                  <a:rPr lang="sk-SK" dirty="0"/>
                  <a:t> </a:t>
                </a:r>
                <a:r>
                  <a:rPr lang="sk-SK" dirty="0" err="1"/>
                  <a:t>one</a:t>
                </a:r>
                <a:r>
                  <a:rPr lang="sk-SK" dirty="0"/>
                  <a:t> </a:t>
                </a:r>
                <a:r>
                  <a:rPr lang="sk-SK" dirty="0" err="1"/>
                  <a:t>is</a:t>
                </a:r>
                <a:r>
                  <a:rPr lang="sk-SK" dirty="0"/>
                  <a:t> </a:t>
                </a:r>
                <a:r>
                  <a:rPr lang="sk-SK" dirty="0" err="1"/>
                  <a:t>already</a:t>
                </a:r>
                <a:r>
                  <a:rPr lang="sk-SK" dirty="0"/>
                  <a:t> </a:t>
                </a:r>
                <a:r>
                  <a:rPr lang="sk-SK" dirty="0" err="1"/>
                  <a:t>given</a:t>
                </a:r>
                <a:r>
                  <a:rPr lang="sk-SK" dirty="0"/>
                  <a:t> in </a:t>
                </a:r>
                <a:r>
                  <a:rPr lang="sk-SK" dirty="0" err="1"/>
                  <a:t>the</a:t>
                </a:r>
                <a:r>
                  <a:rPr lang="sk-SK" dirty="0"/>
                  <a:t> </a:t>
                </a:r>
                <a:r>
                  <a:rPr lang="sk-SK" dirty="0" err="1"/>
                  <a:t>problem</a:t>
                </a:r>
                <a:r>
                  <a:rPr lang="sk-SK" dirty="0"/>
                  <a:t> </a:t>
                </a:r>
                <a:r>
                  <a:rPr lang="sk-SK" dirty="0" err="1"/>
                  <a:t>statement</a:t>
                </a:r>
                <a:r>
                  <a:rPr lang="sk-SK" dirty="0"/>
                  <a:t>.</a:t>
                </a:r>
              </a:p>
              <a:p>
                <a:endParaRPr lang="en-US" noProof="0" dirty="0"/>
              </a:p>
            </p:txBody>
          </p:sp>
        </mc:Choice>
        <mc:Fallback>
          <p:sp>
            <p:nvSpPr>
              <p:cNvPr id="3" name="Zástupný objekt pre poznámky 2">
                <a:extLst>
                  <a:ext uri="{FF2B5EF4-FFF2-40B4-BE49-F238E27FC236}">
                    <a16:creationId xmlns:a16="http://schemas.microsoft.com/office/drawing/2014/main" id="{AED0CB8E-FB61-54E7-1414-00BC96E563D3}"/>
                  </a:ext>
                </a:extLst>
              </p:cNvPr>
              <p:cNvSpPr>
                <a:spLocks noGrp="1"/>
              </p:cNvSpPr>
              <p:nvPr>
                <p:ph type="body" idx="1"/>
              </p:nvPr>
            </p:nvSpPr>
            <p:spPr/>
            <p:txBody>
              <a:bodyPr/>
              <a:lstStyle/>
              <a:p>
                <a:r>
                  <a:rPr lang="sk-SK" dirty="0" err="1"/>
                  <a:t>When</a:t>
                </a:r>
                <a:r>
                  <a:rPr lang="sk-SK" dirty="0"/>
                  <a:t> </a:t>
                </a:r>
                <a:r>
                  <a:rPr lang="sk-SK" dirty="0" err="1"/>
                  <a:t>designing</a:t>
                </a:r>
                <a:r>
                  <a:rPr lang="sk-SK" dirty="0"/>
                  <a:t> and </a:t>
                </a:r>
                <a:r>
                  <a:rPr lang="sk-SK" dirty="0" err="1"/>
                  <a:t>applying</a:t>
                </a:r>
                <a:r>
                  <a:rPr lang="sk-SK" dirty="0"/>
                  <a:t> </a:t>
                </a:r>
                <a:r>
                  <a:rPr lang="sk-SK" dirty="0" err="1"/>
                  <a:t>this</a:t>
                </a:r>
                <a:r>
                  <a:rPr lang="sk-SK" dirty="0"/>
                  <a:t> </a:t>
                </a:r>
                <a:r>
                  <a:rPr lang="sk-SK" dirty="0" err="1"/>
                  <a:t>sequence</a:t>
                </a:r>
                <a:r>
                  <a:rPr lang="sk-SK" dirty="0"/>
                  <a:t> of </a:t>
                </a:r>
                <a:r>
                  <a:rPr lang="sk-SK" dirty="0" err="1"/>
                  <a:t>tasks</a:t>
                </a:r>
                <a:r>
                  <a:rPr lang="sk-SK" dirty="0"/>
                  <a:t> on </a:t>
                </a:r>
                <a:r>
                  <a:rPr lang="sk-SK" dirty="0" err="1"/>
                  <a:t>conditional</a:t>
                </a:r>
                <a:r>
                  <a:rPr lang="sk-SK" dirty="0"/>
                  <a:t> </a:t>
                </a:r>
                <a:r>
                  <a:rPr lang="sk-SK" dirty="0" err="1"/>
                  <a:t>probability</a:t>
                </a:r>
                <a:r>
                  <a:rPr lang="sk-SK" dirty="0"/>
                  <a:t>, </a:t>
                </a:r>
                <a:r>
                  <a:rPr lang="sk-SK" dirty="0" err="1"/>
                  <a:t>we</a:t>
                </a:r>
                <a:r>
                  <a:rPr lang="sk-SK" dirty="0"/>
                  <a:t> </a:t>
                </a:r>
                <a:r>
                  <a:rPr lang="sk-SK" dirty="0" err="1"/>
                  <a:t>aimed</a:t>
                </a:r>
                <a:r>
                  <a:rPr lang="sk-SK" dirty="0"/>
                  <a:t> to </a:t>
                </a:r>
                <a:r>
                  <a:rPr lang="sk-SK" dirty="0" err="1"/>
                  <a:t>address</a:t>
                </a:r>
                <a:r>
                  <a:rPr lang="sk-SK" dirty="0"/>
                  <a:t> </a:t>
                </a:r>
                <a:r>
                  <a:rPr lang="sk-SK" dirty="0" err="1"/>
                  <a:t>the</a:t>
                </a:r>
                <a:r>
                  <a:rPr lang="sk-SK" dirty="0"/>
                  <a:t> </a:t>
                </a:r>
                <a:r>
                  <a:rPr lang="sk-SK" dirty="0" err="1"/>
                  <a:t>misconceptions</a:t>
                </a:r>
                <a:r>
                  <a:rPr lang="sk-SK" dirty="0"/>
                  <a:t> </a:t>
                </a:r>
                <a:r>
                  <a:rPr lang="sk-SK" dirty="0" err="1"/>
                  <a:t>we</a:t>
                </a:r>
                <a:r>
                  <a:rPr lang="sk-SK" dirty="0"/>
                  <a:t> </a:t>
                </a:r>
                <a:r>
                  <a:rPr lang="sk-SK" dirty="0" err="1"/>
                  <a:t>observed</a:t>
                </a:r>
                <a:r>
                  <a:rPr lang="sk-SK" dirty="0"/>
                  <a:t> </a:t>
                </a:r>
                <a:r>
                  <a:rPr lang="sk-SK" dirty="0" err="1"/>
                  <a:t>among</a:t>
                </a:r>
                <a:r>
                  <a:rPr lang="sk-SK" dirty="0"/>
                  <a:t> </a:t>
                </a:r>
                <a:r>
                  <a:rPr lang="sk-SK" dirty="0" err="1"/>
                  <a:t>students</a:t>
                </a:r>
                <a:r>
                  <a:rPr lang="sk-SK" dirty="0"/>
                  <a:t> </a:t>
                </a:r>
                <a:r>
                  <a:rPr lang="sk-SK" dirty="0" err="1"/>
                  <a:t>within</a:t>
                </a:r>
                <a:r>
                  <a:rPr lang="sk-SK" dirty="0"/>
                  <a:t> </a:t>
                </a:r>
                <a:r>
                  <a:rPr lang="sk-SK" dirty="0" err="1"/>
                  <a:t>this</a:t>
                </a:r>
                <a:r>
                  <a:rPr lang="sk-SK" dirty="0"/>
                  <a:t> </a:t>
                </a:r>
                <a:r>
                  <a:rPr lang="sk-SK" dirty="0" err="1"/>
                  <a:t>topic</a:t>
                </a:r>
                <a:r>
                  <a:rPr lang="sk-SK" dirty="0"/>
                  <a:t>.</a:t>
                </a:r>
              </a:p>
              <a:p>
                <a:r>
                  <a:rPr lang="sk-SK" dirty="0" err="1"/>
                  <a:t>Students</a:t>
                </a:r>
                <a:r>
                  <a:rPr lang="sk-SK" dirty="0"/>
                  <a:t> do </a:t>
                </a:r>
                <a:r>
                  <a:rPr lang="sk-SK" dirty="0" err="1"/>
                  <a:t>not</a:t>
                </a:r>
                <a:r>
                  <a:rPr lang="sk-SK" dirty="0"/>
                  <a:t> </a:t>
                </a:r>
                <a:r>
                  <a:rPr lang="sk-SK" dirty="0" err="1"/>
                  <a:t>realize</a:t>
                </a:r>
                <a:r>
                  <a:rPr lang="sk-SK" dirty="0"/>
                  <a:t> </a:t>
                </a:r>
                <a:r>
                  <a:rPr lang="sk-SK" dirty="0" err="1"/>
                  <a:t>that</a:t>
                </a:r>
                <a:r>
                  <a:rPr lang="sk-SK" dirty="0"/>
                  <a:t> </a:t>
                </a:r>
                <a:r>
                  <a:rPr lang="sk-SK" dirty="0" err="1"/>
                  <a:t>the</a:t>
                </a:r>
                <a:r>
                  <a:rPr lang="sk-SK" dirty="0"/>
                  <a:t> </a:t>
                </a:r>
                <a:r>
                  <a:rPr lang="sk-SK" dirty="0" err="1"/>
                  <a:t>condition</a:t>
                </a:r>
                <a:r>
                  <a:rPr lang="sk-SK" dirty="0"/>
                  <a:t> </a:t>
                </a:r>
                <a:r>
                  <a:rPr lang="sk-SK" dirty="0" err="1"/>
                  <a:t>restricts</a:t>
                </a:r>
                <a:r>
                  <a:rPr lang="sk-SK" dirty="0"/>
                  <a:t> </a:t>
                </a:r>
                <a:r>
                  <a:rPr lang="sk-SK" dirty="0" err="1"/>
                  <a:t>the</a:t>
                </a:r>
                <a:r>
                  <a:rPr lang="sk-SK" dirty="0"/>
                  <a:t> </a:t>
                </a:r>
                <a:r>
                  <a:rPr lang="sk-SK" dirty="0" err="1"/>
                  <a:t>given</a:t>
                </a:r>
                <a:r>
                  <a:rPr lang="sk-SK" dirty="0"/>
                  <a:t> </a:t>
                </a:r>
                <a:r>
                  <a:rPr lang="sk-SK" dirty="0" err="1"/>
                  <a:t>probability</a:t>
                </a:r>
                <a:r>
                  <a:rPr lang="sk-SK" dirty="0"/>
                  <a:t> </a:t>
                </a:r>
                <a:r>
                  <a:rPr lang="sk-SK" dirty="0" err="1"/>
                  <a:t>space</a:t>
                </a:r>
                <a:r>
                  <a:rPr lang="sk-SK" dirty="0"/>
                  <a:t>, </a:t>
                </a:r>
                <a:r>
                  <a:rPr lang="sk-SK" dirty="0" err="1"/>
                  <a:t>which</a:t>
                </a:r>
                <a:r>
                  <a:rPr lang="sk-SK" dirty="0"/>
                  <a:t> </a:t>
                </a:r>
                <a:r>
                  <a:rPr lang="sk-SK" dirty="0" err="1"/>
                  <a:t>affects</a:t>
                </a:r>
                <a:r>
                  <a:rPr lang="sk-SK" dirty="0"/>
                  <a:t> </a:t>
                </a:r>
                <a:r>
                  <a:rPr lang="sk-SK" dirty="0" err="1"/>
                  <a:t>the</a:t>
                </a:r>
                <a:r>
                  <a:rPr lang="sk-SK" dirty="0"/>
                  <a:t> </a:t>
                </a:r>
                <a:r>
                  <a:rPr lang="sk-SK" dirty="0" err="1"/>
                  <a:t>frequencies</a:t>
                </a:r>
                <a:r>
                  <a:rPr lang="sk-SK" dirty="0"/>
                  <a:t> </a:t>
                </a:r>
                <a:r>
                  <a:rPr lang="sk-SK" dirty="0" err="1"/>
                  <a:t>used</a:t>
                </a:r>
                <a:r>
                  <a:rPr lang="sk-SK" dirty="0"/>
                  <a:t> in </a:t>
                </a:r>
                <a:r>
                  <a:rPr lang="sk-SK" dirty="0" err="1"/>
                  <a:t>calculating</a:t>
                </a:r>
                <a:r>
                  <a:rPr lang="sk-SK" dirty="0"/>
                  <a:t> </a:t>
                </a:r>
                <a:r>
                  <a:rPr lang="sk-SK" dirty="0" err="1"/>
                  <a:t>the</a:t>
                </a:r>
                <a:r>
                  <a:rPr lang="sk-SK" dirty="0"/>
                  <a:t> </a:t>
                </a:r>
                <a:r>
                  <a:rPr lang="sk-SK" dirty="0" err="1"/>
                  <a:t>desired</a:t>
                </a:r>
                <a:r>
                  <a:rPr lang="sk-SK" dirty="0"/>
                  <a:t> </a:t>
                </a:r>
                <a:r>
                  <a:rPr lang="sk-SK" dirty="0" err="1"/>
                  <a:t>probability</a:t>
                </a:r>
                <a:r>
                  <a:rPr lang="sk-SK" dirty="0"/>
                  <a:t>.</a:t>
                </a:r>
              </a:p>
              <a:p>
                <a:r>
                  <a:rPr lang="sk-SK" dirty="0" err="1"/>
                  <a:t>Students</a:t>
                </a:r>
                <a:r>
                  <a:rPr lang="sk-SK" dirty="0"/>
                  <a:t> </a:t>
                </a:r>
                <a:r>
                  <a:rPr lang="sk-SK" dirty="0" err="1"/>
                  <a:t>confuse</a:t>
                </a:r>
                <a:r>
                  <a:rPr lang="sk-SK" dirty="0"/>
                  <a:t> </a:t>
                </a:r>
                <a:r>
                  <a:rPr lang="sk-SK" dirty="0" err="1"/>
                  <a:t>the</a:t>
                </a:r>
                <a:r>
                  <a:rPr lang="sk-SK" dirty="0"/>
                  <a:t> </a:t>
                </a:r>
                <a:r>
                  <a:rPr lang="sk-SK" dirty="0" err="1"/>
                  <a:t>events</a:t>
                </a:r>
                <a:r>
                  <a:rPr lang="sk-SK" dirty="0"/>
                  <a:t> </a:t>
                </a:r>
                <a:r>
                  <a:rPr lang="sk-SK" sz="1200" i="0" kern="1200">
                    <a:solidFill>
                      <a:schemeClr val="tx1"/>
                    </a:solidFill>
                    <a:latin typeface="+mn-lt"/>
                    <a:ea typeface="+mn-ea"/>
                    <a:cs typeface="+mn-cs"/>
                  </a:rPr>
                  <a:t>𝑃</a:t>
                </a:r>
                <a:r>
                  <a:rPr lang="ar-AE" sz="1200" i="0" kern="1200">
                    <a:solidFill>
                      <a:schemeClr val="tx1"/>
                    </a:solidFill>
                    <a:latin typeface="+mn-lt"/>
                    <a:ea typeface="+mn-ea"/>
                    <a:cs typeface="+mn-cs"/>
                  </a:rPr>
                  <a:t>(𝐴∣𝐵)</a:t>
                </a:r>
                <a:r>
                  <a:rPr lang="sk-SK" dirty="0"/>
                  <a:t>and </a:t>
                </a:r>
                <a:r>
                  <a:rPr lang="sk-SK" sz="1200" i="0" kern="1200">
                    <a:solidFill>
                      <a:schemeClr val="tx1"/>
                    </a:solidFill>
                    <a:latin typeface="+mn-lt"/>
                    <a:ea typeface="+mn-ea"/>
                    <a:cs typeface="+mn-cs"/>
                  </a:rPr>
                  <a:t>𝑃</a:t>
                </a:r>
                <a:r>
                  <a:rPr lang="ar-AE" sz="1200" i="0" kern="1200">
                    <a:solidFill>
                      <a:schemeClr val="tx1"/>
                    </a:solidFill>
                    <a:latin typeface="+mn-lt"/>
                    <a:ea typeface="+mn-ea"/>
                    <a:cs typeface="+mn-cs"/>
                  </a:rPr>
                  <a:t>(𝐵∣𝐴)</a:t>
                </a:r>
                <a:r>
                  <a:rPr lang="ar-AE" dirty="0"/>
                  <a:t>, </a:t>
                </a:r>
                <a:r>
                  <a:rPr lang="sk-SK" dirty="0"/>
                  <a:t>and </a:t>
                </a:r>
                <a:r>
                  <a:rPr lang="sk-SK" dirty="0" err="1"/>
                  <a:t>they</a:t>
                </a:r>
                <a:r>
                  <a:rPr lang="sk-SK" dirty="0"/>
                  <a:t> are </a:t>
                </a:r>
                <a:r>
                  <a:rPr lang="sk-SK" dirty="0" err="1"/>
                  <a:t>often</a:t>
                </a:r>
                <a:r>
                  <a:rPr lang="sk-SK" dirty="0"/>
                  <a:t> </a:t>
                </a:r>
                <a:r>
                  <a:rPr lang="sk-SK" dirty="0" err="1"/>
                  <a:t>unclear</a:t>
                </a:r>
                <a:r>
                  <a:rPr lang="sk-SK" dirty="0"/>
                  <a:t> </a:t>
                </a:r>
                <a:r>
                  <a:rPr lang="sk-SK" dirty="0" err="1"/>
                  <a:t>about</a:t>
                </a:r>
                <a:r>
                  <a:rPr lang="sk-SK" dirty="0"/>
                  <a:t> </a:t>
                </a:r>
                <a:r>
                  <a:rPr lang="sk-SK" dirty="0" err="1"/>
                  <a:t>which</a:t>
                </a:r>
                <a:r>
                  <a:rPr lang="sk-SK" dirty="0"/>
                  <a:t> </a:t>
                </a:r>
                <a:r>
                  <a:rPr lang="sk-SK" dirty="0" err="1"/>
                  <a:t>value</a:t>
                </a:r>
                <a:r>
                  <a:rPr lang="sk-SK" dirty="0"/>
                  <a:t> </a:t>
                </a:r>
                <a:r>
                  <a:rPr lang="sk-SK" dirty="0" err="1"/>
                  <a:t>they</a:t>
                </a:r>
                <a:r>
                  <a:rPr lang="sk-SK" dirty="0"/>
                  <a:t> are </a:t>
                </a:r>
                <a:r>
                  <a:rPr lang="sk-SK" dirty="0" err="1"/>
                  <a:t>supposed</a:t>
                </a:r>
                <a:r>
                  <a:rPr lang="sk-SK" dirty="0"/>
                  <a:t> to </a:t>
                </a:r>
                <a:r>
                  <a:rPr lang="sk-SK" dirty="0" err="1"/>
                  <a:t>find</a:t>
                </a:r>
                <a:r>
                  <a:rPr lang="sk-SK" dirty="0"/>
                  <a:t> and </a:t>
                </a:r>
                <a:r>
                  <a:rPr lang="sk-SK" dirty="0" err="1"/>
                  <a:t>which</a:t>
                </a:r>
                <a:r>
                  <a:rPr lang="sk-SK" dirty="0"/>
                  <a:t> </a:t>
                </a:r>
                <a:r>
                  <a:rPr lang="sk-SK" dirty="0" err="1"/>
                  <a:t>one</a:t>
                </a:r>
                <a:r>
                  <a:rPr lang="sk-SK" dirty="0"/>
                  <a:t> </a:t>
                </a:r>
                <a:r>
                  <a:rPr lang="sk-SK" dirty="0" err="1"/>
                  <a:t>is</a:t>
                </a:r>
                <a:r>
                  <a:rPr lang="sk-SK" dirty="0"/>
                  <a:t> </a:t>
                </a:r>
                <a:r>
                  <a:rPr lang="sk-SK" dirty="0" err="1"/>
                  <a:t>already</a:t>
                </a:r>
                <a:r>
                  <a:rPr lang="sk-SK" dirty="0"/>
                  <a:t> </a:t>
                </a:r>
                <a:r>
                  <a:rPr lang="sk-SK" dirty="0" err="1"/>
                  <a:t>given</a:t>
                </a:r>
                <a:r>
                  <a:rPr lang="sk-SK" dirty="0"/>
                  <a:t> in </a:t>
                </a:r>
                <a:r>
                  <a:rPr lang="sk-SK" dirty="0" err="1"/>
                  <a:t>the</a:t>
                </a:r>
                <a:r>
                  <a:rPr lang="sk-SK" dirty="0"/>
                  <a:t> </a:t>
                </a:r>
                <a:r>
                  <a:rPr lang="sk-SK" dirty="0" err="1"/>
                  <a:t>problem</a:t>
                </a:r>
                <a:r>
                  <a:rPr lang="sk-SK" dirty="0"/>
                  <a:t> </a:t>
                </a:r>
                <a:r>
                  <a:rPr lang="sk-SK" dirty="0" err="1"/>
                  <a:t>statement</a:t>
                </a:r>
                <a:r>
                  <a:rPr lang="sk-SK" dirty="0"/>
                  <a:t>.</a:t>
                </a:r>
              </a:p>
              <a:p>
                <a:endParaRPr lang="en-US" noProof="0" dirty="0"/>
              </a:p>
            </p:txBody>
          </p:sp>
        </mc:Fallback>
      </mc:AlternateContent>
      <p:sp>
        <p:nvSpPr>
          <p:cNvPr id="4" name="Zástupný objekt pre číslo snímky 3">
            <a:extLst>
              <a:ext uri="{FF2B5EF4-FFF2-40B4-BE49-F238E27FC236}">
                <a16:creationId xmlns:a16="http://schemas.microsoft.com/office/drawing/2014/main" id="{795511DF-C732-0824-E5E1-DB7CD6C3EC72}"/>
              </a:ext>
            </a:extLst>
          </p:cNvPr>
          <p:cNvSpPr>
            <a:spLocks noGrp="1"/>
          </p:cNvSpPr>
          <p:nvPr>
            <p:ph type="sldNum" sz="quarter" idx="5"/>
          </p:nvPr>
        </p:nvSpPr>
        <p:spPr/>
        <p:txBody>
          <a:bodyPr/>
          <a:lstStyle/>
          <a:p>
            <a:pPr rtl="0"/>
            <a:fld id="{DF61EA0F-A667-4B49-8422-0062BC55E249}" type="slidenum">
              <a:rPr lang="sk-SK" smtClean="0"/>
              <a:t>12</a:t>
            </a:fld>
            <a:endParaRPr lang="sk-SK"/>
          </a:p>
        </p:txBody>
      </p:sp>
    </p:spTree>
    <p:extLst>
      <p:ext uri="{BB962C8B-B14F-4D97-AF65-F5344CB8AC3E}">
        <p14:creationId xmlns:p14="http://schemas.microsoft.com/office/powerpoint/2010/main" val="3872277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6B5E4-BFD1-75FF-FE50-BA6613D5E62B}"/>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07BE09C4-0FC3-F9A9-4B5A-88A125F61332}"/>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9335735A-572C-C7C2-9884-69FF3761E0F6}"/>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A8F3B55A-65E4-3045-F02E-66D4CE9E8A2B}"/>
              </a:ext>
            </a:extLst>
          </p:cNvPr>
          <p:cNvSpPr>
            <a:spLocks noGrp="1"/>
          </p:cNvSpPr>
          <p:nvPr>
            <p:ph type="sldNum" sz="quarter" idx="5"/>
          </p:nvPr>
        </p:nvSpPr>
        <p:spPr/>
        <p:txBody>
          <a:bodyPr/>
          <a:lstStyle/>
          <a:p>
            <a:pPr rtl="0"/>
            <a:fld id="{DF61EA0F-A667-4B49-8422-0062BC55E249}" type="slidenum">
              <a:rPr lang="sk-SK" smtClean="0"/>
              <a:t>13</a:t>
            </a:fld>
            <a:endParaRPr lang="sk-SK"/>
          </a:p>
        </p:txBody>
      </p:sp>
    </p:spTree>
    <p:extLst>
      <p:ext uri="{BB962C8B-B14F-4D97-AF65-F5344CB8AC3E}">
        <p14:creationId xmlns:p14="http://schemas.microsoft.com/office/powerpoint/2010/main" val="3451821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21489-89E2-AD27-FD3C-33B51FADC157}"/>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33DF4C80-4700-7C7B-DFB9-B60F54579B23}"/>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BC2BDCA8-7F6F-0C8D-1C0C-73096CC5AEB0}"/>
              </a:ext>
            </a:extLst>
          </p:cNvPr>
          <p:cNvSpPr>
            <a:spLocks noGrp="1"/>
          </p:cNvSpPr>
          <p:nvPr>
            <p:ph type="body" idx="1"/>
          </p:nvPr>
        </p:nvSpPr>
        <p:spPr/>
        <p:txBody>
          <a:bodyPr/>
          <a:lstStyle/>
          <a:p>
            <a:r>
              <a:rPr lang="en-US" noProof="0" dirty="0"/>
              <a:t>Misunderstanding of the Law of Large Numbers.</a:t>
            </a:r>
          </a:p>
          <a:p>
            <a:r>
              <a:rPr lang="en-US" noProof="0" dirty="0"/>
              <a:t>Students often incorrectly assume it is impossible to estimate the expected value because the specific outcomes of the events are unknown. When solving the task, it is therefore necessary to strengthen students’ understanding that, with a sufficiently large number of repetitions, the average value of the sum of the dice approaches a certain value. This value corresponds to the mean of the face values of a homogeneous die.</a:t>
            </a:r>
          </a:p>
          <a:p>
            <a:r>
              <a:rPr lang="en-US" noProof="0" dirty="0"/>
              <a:t>Belief that the expected value must be one of the possible outcomes of the random variable. For example, when calculating the mean of the numbers on the faces of a standard die, students struggle to grasp the fact that this mean value is not one of the numbers actually appearing on the die.</a:t>
            </a:r>
          </a:p>
          <a:p>
            <a:r>
              <a:rPr lang="en-US" noProof="0" dirty="0"/>
              <a:t>Confusing expected value with the most probable value. When solving the task some students chose as the most advantageous die the one that had the highest number of 6s on its faces. They struggled to understand that the dice were equivalent because they had the same expected value of the numbers on their faces.</a:t>
            </a:r>
          </a:p>
          <a:p>
            <a:r>
              <a:rPr lang="en-US" noProof="0" dirty="0"/>
              <a:t>Interpreting the expected value as a guaranteed result of a single trial or as an exact prediction of future outcomes (games). This misconception can be addressed through experimental activity. Once again, students need to understand the relevance of the Law of Large Numbers—that is, the need for a sufficiently large number of repetitions so that the experimentally observed average values approach the expected values.</a:t>
            </a:r>
          </a:p>
        </p:txBody>
      </p:sp>
      <p:sp>
        <p:nvSpPr>
          <p:cNvPr id="4" name="Zástupný objekt pre číslo snímky 3">
            <a:extLst>
              <a:ext uri="{FF2B5EF4-FFF2-40B4-BE49-F238E27FC236}">
                <a16:creationId xmlns:a16="http://schemas.microsoft.com/office/drawing/2014/main" id="{3F733E99-05A1-EAFC-5EC2-C3B239391505}"/>
              </a:ext>
            </a:extLst>
          </p:cNvPr>
          <p:cNvSpPr>
            <a:spLocks noGrp="1"/>
          </p:cNvSpPr>
          <p:nvPr>
            <p:ph type="sldNum" sz="quarter" idx="5"/>
          </p:nvPr>
        </p:nvSpPr>
        <p:spPr/>
        <p:txBody>
          <a:bodyPr/>
          <a:lstStyle/>
          <a:p>
            <a:pPr rtl="0"/>
            <a:fld id="{DF61EA0F-A667-4B49-8422-0062BC55E249}" type="slidenum">
              <a:rPr lang="sk-SK" smtClean="0"/>
              <a:t>14</a:t>
            </a:fld>
            <a:endParaRPr lang="sk-SK"/>
          </a:p>
        </p:txBody>
      </p:sp>
    </p:spTree>
    <p:extLst>
      <p:ext uri="{BB962C8B-B14F-4D97-AF65-F5344CB8AC3E}">
        <p14:creationId xmlns:p14="http://schemas.microsoft.com/office/powerpoint/2010/main" val="569036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A3EFE-0469-4559-C249-0D30291E8653}"/>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8B9AA7CF-535D-8011-F122-6F8761949C9A}"/>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9C42BEFA-BD10-74F9-FACE-B8534ED61EB5}"/>
              </a:ext>
            </a:extLst>
          </p:cNvPr>
          <p:cNvSpPr>
            <a:spLocks noGrp="1"/>
          </p:cNvSpPr>
          <p:nvPr>
            <p:ph type="body" idx="1"/>
          </p:nvPr>
        </p:nvSpPr>
        <p:spPr/>
        <p:txBody>
          <a:bodyPr/>
          <a:lstStyle/>
          <a:p>
            <a:r>
              <a:rPr lang="en-US" noProof="0" dirty="0"/>
              <a:t>In this part of the paper, we present the feedback collected through questionnaires during the use of selected instructional materials.</a:t>
            </a:r>
            <a:r>
              <a:rPr lang="sk-SK" noProof="0" dirty="0"/>
              <a:t> </a:t>
            </a:r>
          </a:p>
          <a:p>
            <a:r>
              <a:rPr lang="en-US" noProof="0" dirty="0"/>
              <a:t>The materials focused on conditional probability were presented to teachers during a workshop held at the Two Days with Mathematics Education 2024 conference.</a:t>
            </a:r>
            <a:r>
              <a:rPr lang="sk-SK" noProof="0" dirty="0"/>
              <a:t> </a:t>
            </a:r>
          </a:p>
          <a:p>
            <a:r>
              <a:rPr lang="en-US" noProof="0" dirty="0"/>
              <a:t>The materials focused on expected value were introduced to teachers during a workshop at the Two Days with Mathematics Education 2025 conference.</a:t>
            </a:r>
            <a:endParaRPr lang="sk-SK" noProof="0" dirty="0"/>
          </a:p>
          <a:p>
            <a:r>
              <a:rPr lang="en-US" noProof="0" dirty="0"/>
              <a:t>Materials covering all three topics—geometric probability, conditional probability, and expected value—were incorporated into the program </a:t>
            </a:r>
            <a:r>
              <a:rPr lang="en-US" i="1" noProof="0" dirty="0"/>
              <a:t>Innovative Training: Learning to Teach Mathematics that Inspires</a:t>
            </a:r>
            <a:r>
              <a:rPr lang="en-US" noProof="0" dirty="0"/>
              <a:t>. However, the geometric probability materials were used during the online part of the training, and therefore we do not have collected feedback for this topic.</a:t>
            </a:r>
          </a:p>
        </p:txBody>
      </p:sp>
      <p:sp>
        <p:nvSpPr>
          <p:cNvPr id="4" name="Zástupný objekt pre číslo snímky 3">
            <a:extLst>
              <a:ext uri="{FF2B5EF4-FFF2-40B4-BE49-F238E27FC236}">
                <a16:creationId xmlns:a16="http://schemas.microsoft.com/office/drawing/2014/main" id="{3C962DD7-48E6-90C5-FCEB-0D98AA0EB8F4}"/>
              </a:ext>
            </a:extLst>
          </p:cNvPr>
          <p:cNvSpPr>
            <a:spLocks noGrp="1"/>
          </p:cNvSpPr>
          <p:nvPr>
            <p:ph type="sldNum" sz="quarter" idx="5"/>
          </p:nvPr>
        </p:nvSpPr>
        <p:spPr/>
        <p:txBody>
          <a:bodyPr/>
          <a:lstStyle/>
          <a:p>
            <a:pPr rtl="0"/>
            <a:fld id="{DF61EA0F-A667-4B49-8422-0062BC55E249}" type="slidenum">
              <a:rPr lang="sk-SK" smtClean="0"/>
              <a:t>16</a:t>
            </a:fld>
            <a:endParaRPr lang="sk-SK"/>
          </a:p>
        </p:txBody>
      </p:sp>
    </p:spTree>
    <p:extLst>
      <p:ext uri="{BB962C8B-B14F-4D97-AF65-F5344CB8AC3E}">
        <p14:creationId xmlns:p14="http://schemas.microsoft.com/office/powerpoint/2010/main" val="268743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51DB6-4615-5E95-8612-6C661CDE8DFF}"/>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9C22F273-BF59-0959-3354-B24289F1CB00}"/>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4A19E648-5DDA-892E-D9D7-4F160235C0E5}"/>
              </a:ext>
            </a:extLst>
          </p:cNvPr>
          <p:cNvSpPr>
            <a:spLocks noGrp="1"/>
          </p:cNvSpPr>
          <p:nvPr>
            <p:ph type="body" idx="1"/>
          </p:nvPr>
        </p:nvSpPr>
        <p:spPr/>
        <p:txBody>
          <a:bodyPr/>
          <a:lstStyle/>
          <a:p>
            <a:r>
              <a:rPr lang="en-US" dirty="0"/>
              <a:t>For the instructional materials focused on expected value, teachers evaluated the prepared sequence of tasks. </a:t>
            </a:r>
          </a:p>
          <a:p>
            <a:r>
              <a:rPr lang="en-US" dirty="0"/>
              <a:t>We then analyzed their responses using thematic analysis (Schreier et al., 2019). The table presents the identified codes together with examples of specific teacher statements.</a:t>
            </a:r>
          </a:p>
          <a:p>
            <a:r>
              <a:rPr lang="en-US" noProof="0" dirty="0"/>
              <a:t>From Table we can see that the teachers evaluated the task sequence on the topic of expected value positively. </a:t>
            </a:r>
          </a:p>
          <a:p>
            <a:r>
              <a:rPr lang="en-US" noProof="0" dirty="0"/>
              <a:t>They appreciated the suitability of the selected tasks and their potential for developing creative thinking. </a:t>
            </a:r>
          </a:p>
          <a:p>
            <a:r>
              <a:rPr lang="en-US" noProof="0" dirty="0"/>
              <a:t>However, some teachers requested more precise wording in some tasks.</a:t>
            </a:r>
          </a:p>
        </p:txBody>
      </p:sp>
      <p:sp>
        <p:nvSpPr>
          <p:cNvPr id="4" name="Zástupný objekt pre číslo snímky 3">
            <a:extLst>
              <a:ext uri="{FF2B5EF4-FFF2-40B4-BE49-F238E27FC236}">
                <a16:creationId xmlns:a16="http://schemas.microsoft.com/office/drawing/2014/main" id="{ADB3E1EB-7BCE-08DF-1318-A897F8344B80}"/>
              </a:ext>
            </a:extLst>
          </p:cNvPr>
          <p:cNvSpPr>
            <a:spLocks noGrp="1"/>
          </p:cNvSpPr>
          <p:nvPr>
            <p:ph type="sldNum" sz="quarter" idx="5"/>
          </p:nvPr>
        </p:nvSpPr>
        <p:spPr/>
        <p:txBody>
          <a:bodyPr/>
          <a:lstStyle/>
          <a:p>
            <a:pPr rtl="0"/>
            <a:fld id="{DF61EA0F-A667-4B49-8422-0062BC55E249}" type="slidenum">
              <a:rPr lang="sk-SK" smtClean="0"/>
              <a:t>17</a:t>
            </a:fld>
            <a:endParaRPr lang="sk-SK"/>
          </a:p>
        </p:txBody>
      </p:sp>
    </p:spTree>
    <p:extLst>
      <p:ext uri="{BB962C8B-B14F-4D97-AF65-F5344CB8AC3E}">
        <p14:creationId xmlns:p14="http://schemas.microsoft.com/office/powerpoint/2010/main" val="164972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C7CD7-C054-631D-3913-A29165E74CAC}"/>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2ED056FC-47A5-A598-3873-7C1BE456718E}"/>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933DA464-B357-42D8-D16D-371915F54806}"/>
              </a:ext>
            </a:extLst>
          </p:cNvPr>
          <p:cNvSpPr>
            <a:spLocks noGrp="1"/>
          </p:cNvSpPr>
          <p:nvPr>
            <p:ph type="body" idx="1"/>
          </p:nvPr>
        </p:nvSpPr>
        <p:spPr/>
        <p:txBody>
          <a:bodyPr/>
          <a:lstStyle/>
          <a:p>
            <a:r>
              <a:rPr lang="en-US" noProof="0" dirty="0"/>
              <a:t>For the materials related to conditional probability, teachers responded to question: </a:t>
            </a:r>
          </a:p>
          <a:p>
            <a:r>
              <a:rPr lang="en-US" noProof="0" dirty="0"/>
              <a:t>How did you like the presented approaches to solving tasks focused on the use of conditional probability?</a:t>
            </a:r>
          </a:p>
          <a:p>
            <a:r>
              <a:rPr lang="en-US" noProof="0" dirty="0"/>
              <a:t>(Possible approaches: table of frequencies, unit-square visualization, tree diagram; scale: positive 1—2—3—4—5 negative).</a:t>
            </a:r>
          </a:p>
          <a:p>
            <a:r>
              <a:rPr lang="en-US" noProof="0" dirty="0"/>
              <a:t>The results for this item are shown in the figure.</a:t>
            </a:r>
          </a:p>
          <a:p>
            <a:r>
              <a:rPr lang="en-US" dirty="0"/>
              <a:t>As we can see from the figures, each of the presented visualization approaches for solving conditional probability tasks appealed to enough teachers.</a:t>
            </a:r>
            <a:endParaRPr lang="en-US" noProof="0" dirty="0"/>
          </a:p>
        </p:txBody>
      </p:sp>
      <p:sp>
        <p:nvSpPr>
          <p:cNvPr id="4" name="Zástupný objekt pre číslo snímky 3">
            <a:extLst>
              <a:ext uri="{FF2B5EF4-FFF2-40B4-BE49-F238E27FC236}">
                <a16:creationId xmlns:a16="http://schemas.microsoft.com/office/drawing/2014/main" id="{0424C959-2783-A20B-CBFC-8FA38A6C8275}"/>
              </a:ext>
            </a:extLst>
          </p:cNvPr>
          <p:cNvSpPr>
            <a:spLocks noGrp="1"/>
          </p:cNvSpPr>
          <p:nvPr>
            <p:ph type="sldNum" sz="quarter" idx="5"/>
          </p:nvPr>
        </p:nvSpPr>
        <p:spPr/>
        <p:txBody>
          <a:bodyPr/>
          <a:lstStyle/>
          <a:p>
            <a:pPr rtl="0"/>
            <a:fld id="{DF61EA0F-A667-4B49-8422-0062BC55E249}" type="slidenum">
              <a:rPr lang="sk-SK" smtClean="0"/>
              <a:t>18</a:t>
            </a:fld>
            <a:endParaRPr lang="sk-SK"/>
          </a:p>
        </p:txBody>
      </p:sp>
    </p:spTree>
    <p:extLst>
      <p:ext uri="{BB962C8B-B14F-4D97-AF65-F5344CB8AC3E}">
        <p14:creationId xmlns:p14="http://schemas.microsoft.com/office/powerpoint/2010/main" val="2631131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C1BC9-0C66-B7A6-4433-5702CA783249}"/>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04610AAE-15E5-2146-C9C5-7B9242486CF9}"/>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1E625C92-5554-001D-C085-B9197F836E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shows that, when teaching this topic in school, teachers most prefer representing the solution with a tree diagram. </a:t>
            </a:r>
            <a:endParaRPr lang="sk-SK"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followed by visualization using the unit square, while the frequency table is the least preferred option.</a:t>
            </a:r>
          </a:p>
          <a:p>
            <a:endParaRPr lang="en-US" noProof="0" dirty="0"/>
          </a:p>
        </p:txBody>
      </p:sp>
      <p:sp>
        <p:nvSpPr>
          <p:cNvPr id="4" name="Zástupný objekt pre číslo snímky 3">
            <a:extLst>
              <a:ext uri="{FF2B5EF4-FFF2-40B4-BE49-F238E27FC236}">
                <a16:creationId xmlns:a16="http://schemas.microsoft.com/office/drawing/2014/main" id="{70910DB8-9796-62D9-83AD-C52F9F8D2957}"/>
              </a:ext>
            </a:extLst>
          </p:cNvPr>
          <p:cNvSpPr>
            <a:spLocks noGrp="1"/>
          </p:cNvSpPr>
          <p:nvPr>
            <p:ph type="sldNum" sz="quarter" idx="5"/>
          </p:nvPr>
        </p:nvSpPr>
        <p:spPr/>
        <p:txBody>
          <a:bodyPr/>
          <a:lstStyle/>
          <a:p>
            <a:pPr rtl="0"/>
            <a:fld id="{DF61EA0F-A667-4B49-8422-0062BC55E249}" type="slidenum">
              <a:rPr lang="sk-SK" smtClean="0"/>
              <a:t>19</a:t>
            </a:fld>
            <a:endParaRPr lang="sk-SK"/>
          </a:p>
        </p:txBody>
      </p:sp>
    </p:spTree>
    <p:extLst>
      <p:ext uri="{BB962C8B-B14F-4D97-AF65-F5344CB8AC3E}">
        <p14:creationId xmlns:p14="http://schemas.microsoft.com/office/powerpoint/2010/main" val="924064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D7684-EC02-680A-6AD5-6105111173EB}"/>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AE1B676C-3CC3-324C-F9F0-EF8B931D90C8}"/>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B421618E-6CB4-2B05-F589-9CAAB7501131}"/>
              </a:ext>
            </a:extLst>
          </p:cNvPr>
          <p:cNvSpPr>
            <a:spLocks noGrp="1"/>
          </p:cNvSpPr>
          <p:nvPr>
            <p:ph type="body" idx="1"/>
          </p:nvPr>
        </p:nvSpPr>
        <p:spPr/>
        <p:txBody>
          <a:bodyPr/>
          <a:lstStyle/>
          <a:p>
            <a:r>
              <a:rPr lang="sk-SK" dirty="0" err="1"/>
              <a:t>Selected</a:t>
            </a:r>
            <a:r>
              <a:rPr lang="sk-SK" dirty="0"/>
              <a:t> </a:t>
            </a:r>
            <a:r>
              <a:rPr lang="sk-SK" dirty="0" err="1"/>
              <a:t>aims</a:t>
            </a:r>
            <a:endParaRPr lang="sk-SK" dirty="0"/>
          </a:p>
        </p:txBody>
      </p:sp>
      <p:sp>
        <p:nvSpPr>
          <p:cNvPr id="4" name="Zástupný objekt pre číslo snímky 3">
            <a:extLst>
              <a:ext uri="{FF2B5EF4-FFF2-40B4-BE49-F238E27FC236}">
                <a16:creationId xmlns:a16="http://schemas.microsoft.com/office/drawing/2014/main" id="{202B356C-F995-12A1-694B-BF5558C31305}"/>
              </a:ext>
            </a:extLst>
          </p:cNvPr>
          <p:cNvSpPr>
            <a:spLocks noGrp="1"/>
          </p:cNvSpPr>
          <p:nvPr>
            <p:ph type="sldNum" sz="quarter" idx="5"/>
          </p:nvPr>
        </p:nvSpPr>
        <p:spPr/>
        <p:txBody>
          <a:bodyPr/>
          <a:lstStyle/>
          <a:p>
            <a:pPr rtl="0"/>
            <a:fld id="{DF61EA0F-A667-4B49-8422-0062BC55E249}" type="slidenum">
              <a:rPr lang="sk-SK" smtClean="0"/>
              <a:t>21</a:t>
            </a:fld>
            <a:endParaRPr lang="sk-SK"/>
          </a:p>
        </p:txBody>
      </p:sp>
    </p:spTree>
    <p:extLst>
      <p:ext uri="{BB962C8B-B14F-4D97-AF65-F5344CB8AC3E}">
        <p14:creationId xmlns:p14="http://schemas.microsoft.com/office/powerpoint/2010/main" val="414222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E55A5-D389-AB5A-696F-B622AFA6A820}"/>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8906C6AC-C341-77A8-2E81-7C2E5310F91C}"/>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6362DE4C-B7B0-73B8-BB93-C93714C4A0B7}"/>
              </a:ext>
            </a:extLst>
          </p:cNvPr>
          <p:cNvSpPr>
            <a:spLocks noGrp="1"/>
          </p:cNvSpPr>
          <p:nvPr>
            <p:ph type="body" idx="1"/>
          </p:nvPr>
        </p:nvSpPr>
        <p:spPr/>
        <p:txBody>
          <a:bodyPr/>
          <a:lstStyle/>
          <a:p>
            <a:r>
              <a:rPr lang="sk-SK" dirty="0" err="1"/>
              <a:t>Selected</a:t>
            </a:r>
            <a:r>
              <a:rPr lang="sk-SK" dirty="0"/>
              <a:t> </a:t>
            </a:r>
            <a:r>
              <a:rPr lang="sk-SK" dirty="0" err="1"/>
              <a:t>aims</a:t>
            </a:r>
            <a:endParaRPr lang="sk-SK" dirty="0"/>
          </a:p>
        </p:txBody>
      </p:sp>
      <p:sp>
        <p:nvSpPr>
          <p:cNvPr id="4" name="Zástupný objekt pre číslo snímky 3">
            <a:extLst>
              <a:ext uri="{FF2B5EF4-FFF2-40B4-BE49-F238E27FC236}">
                <a16:creationId xmlns:a16="http://schemas.microsoft.com/office/drawing/2014/main" id="{80861E4E-F1A9-5745-DD10-8F95F7586BB5}"/>
              </a:ext>
            </a:extLst>
          </p:cNvPr>
          <p:cNvSpPr>
            <a:spLocks noGrp="1"/>
          </p:cNvSpPr>
          <p:nvPr>
            <p:ph type="sldNum" sz="quarter" idx="5"/>
          </p:nvPr>
        </p:nvSpPr>
        <p:spPr/>
        <p:txBody>
          <a:bodyPr/>
          <a:lstStyle/>
          <a:p>
            <a:pPr rtl="0"/>
            <a:fld id="{DF61EA0F-A667-4B49-8422-0062BC55E249}" type="slidenum">
              <a:rPr lang="sk-SK" smtClean="0"/>
              <a:t>22</a:t>
            </a:fld>
            <a:endParaRPr lang="sk-SK"/>
          </a:p>
        </p:txBody>
      </p:sp>
    </p:spTree>
    <p:extLst>
      <p:ext uri="{BB962C8B-B14F-4D97-AF65-F5344CB8AC3E}">
        <p14:creationId xmlns:p14="http://schemas.microsoft.com/office/powerpoint/2010/main" val="2189246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txBody>
          <a:bodyPr/>
          <a:lstStyle/>
          <a:p>
            <a:endParaRPr lang="sk-SK"/>
          </a:p>
        </p:txBody>
      </p:sp>
      <p:sp>
        <p:nvSpPr>
          <p:cNvPr id="3" name="Zástupný objekt pre poznámky 2"/>
          <p:cNvSpPr>
            <a:spLocks noGrp="1"/>
          </p:cNvSpPr>
          <p:nvPr>
            <p:ph type="body" idx="1"/>
          </p:nvPr>
        </p:nvSpPr>
        <p:spPr/>
        <p:txBody>
          <a:bodyPr/>
          <a:lstStyle/>
          <a:p>
            <a:r>
              <a:rPr lang="en-US" dirty="0"/>
              <a:t>In the teaching of probability, we often encounter misconceptions even within the basic concepts at lower levels of abstraction (</a:t>
            </a:r>
            <a:r>
              <a:rPr lang="en-US" dirty="0" err="1"/>
              <a:t>Batanero</a:t>
            </a:r>
            <a:r>
              <a:rPr lang="en-US" dirty="0"/>
              <a:t> &amp; Sánchez, 2005). </a:t>
            </a:r>
            <a:endParaRPr lang="sk-SK" dirty="0"/>
          </a:p>
          <a:p>
            <a:r>
              <a:rPr lang="en-US" dirty="0"/>
              <a:t>As </a:t>
            </a:r>
            <a:r>
              <a:rPr lang="en-US" dirty="0" err="1"/>
              <a:t>Borovcnik</a:t>
            </a:r>
            <a:r>
              <a:rPr lang="en-US" dirty="0"/>
              <a:t> and Peard (1996) point out, probabilistic reasoning is characterized by the fact that counterintuitive results appear already at a very elementary level. In other areas of mathematics, such results—those that contradict intuitive expectations—typically emerge only when working with a high degree of abstraction. </a:t>
            </a:r>
            <a:endParaRPr lang="sk-SK" dirty="0"/>
          </a:p>
          <a:p>
            <a:r>
              <a:rPr lang="en-US" dirty="0"/>
              <a:t>This distinctive feature of probability helps explain the existence of misconceptions and difficulties in understanding, which persist even at the secondary-school level (Shaughnessy, 1992; Fischbein, Nello, &amp; Marino, 1991).</a:t>
            </a:r>
            <a:endParaRPr lang="sk-SK" dirty="0"/>
          </a:p>
        </p:txBody>
      </p:sp>
      <p:sp>
        <p:nvSpPr>
          <p:cNvPr id="4" name="Zástupný objekt pre číslo snímky 3"/>
          <p:cNvSpPr>
            <a:spLocks noGrp="1"/>
          </p:cNvSpPr>
          <p:nvPr>
            <p:ph type="sldNum" sz="quarter" idx="5"/>
          </p:nvPr>
        </p:nvSpPr>
        <p:spPr/>
        <p:txBody>
          <a:bodyPr/>
          <a:lstStyle/>
          <a:p>
            <a:pPr rtl="0"/>
            <a:fld id="{DF61EA0F-A667-4B49-8422-0062BC55E249}" type="slidenum">
              <a:rPr lang="sk-SK" smtClean="0"/>
              <a:t>2</a:t>
            </a:fld>
            <a:endParaRPr lang="sk-SK"/>
          </a:p>
        </p:txBody>
      </p:sp>
    </p:spTree>
    <p:extLst>
      <p:ext uri="{BB962C8B-B14F-4D97-AF65-F5344CB8AC3E}">
        <p14:creationId xmlns:p14="http://schemas.microsoft.com/office/powerpoint/2010/main" val="2416302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AB48A-4130-02ED-482F-24D4F882BA4A}"/>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2CFFFAB1-2390-FF13-D0B0-6F85CD6923F8}"/>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B54C1467-B7DD-D118-4CA9-D7A84D43649F}"/>
              </a:ext>
            </a:extLst>
          </p:cNvPr>
          <p:cNvSpPr>
            <a:spLocks noGrp="1"/>
          </p:cNvSpPr>
          <p:nvPr>
            <p:ph type="body" idx="1"/>
          </p:nvPr>
        </p:nvSpPr>
        <p:spPr/>
        <p:txBody>
          <a:bodyPr/>
          <a:lstStyle/>
          <a:p>
            <a:r>
              <a:rPr lang="sk-SK" dirty="0" err="1"/>
              <a:t>Selected</a:t>
            </a:r>
            <a:r>
              <a:rPr lang="sk-SK" dirty="0"/>
              <a:t> </a:t>
            </a:r>
            <a:r>
              <a:rPr lang="sk-SK" dirty="0" err="1"/>
              <a:t>aims</a:t>
            </a:r>
            <a:endParaRPr lang="sk-SK" dirty="0"/>
          </a:p>
        </p:txBody>
      </p:sp>
      <p:sp>
        <p:nvSpPr>
          <p:cNvPr id="4" name="Zástupný objekt pre číslo snímky 3">
            <a:extLst>
              <a:ext uri="{FF2B5EF4-FFF2-40B4-BE49-F238E27FC236}">
                <a16:creationId xmlns:a16="http://schemas.microsoft.com/office/drawing/2014/main" id="{52885800-5774-0ACD-1904-A839B4F1FE90}"/>
              </a:ext>
            </a:extLst>
          </p:cNvPr>
          <p:cNvSpPr>
            <a:spLocks noGrp="1"/>
          </p:cNvSpPr>
          <p:nvPr>
            <p:ph type="sldNum" sz="quarter" idx="5"/>
          </p:nvPr>
        </p:nvSpPr>
        <p:spPr/>
        <p:txBody>
          <a:bodyPr/>
          <a:lstStyle/>
          <a:p>
            <a:pPr rtl="0"/>
            <a:fld id="{DF61EA0F-A667-4B49-8422-0062BC55E249}" type="slidenum">
              <a:rPr lang="sk-SK" smtClean="0"/>
              <a:t>23</a:t>
            </a:fld>
            <a:endParaRPr lang="sk-SK"/>
          </a:p>
        </p:txBody>
      </p:sp>
    </p:spTree>
    <p:extLst>
      <p:ext uri="{BB962C8B-B14F-4D97-AF65-F5344CB8AC3E}">
        <p14:creationId xmlns:p14="http://schemas.microsoft.com/office/powerpoint/2010/main" val="1750963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a:xfrm>
            <a:off x="685800" y="1143000"/>
            <a:ext cx="5486400" cy="3086100"/>
          </a:xfrm>
        </p:spPr>
        <p:txBody>
          <a:bodyPr/>
          <a:lstStyle/>
          <a:p>
            <a:endParaRPr lang="sk-SK"/>
          </a:p>
        </p:txBody>
      </p:sp>
      <p:sp>
        <p:nvSpPr>
          <p:cNvPr id="3" name="Zástupný objekt pre poznámky 2"/>
          <p:cNvSpPr>
            <a:spLocks noGrp="1"/>
          </p:cNvSpPr>
          <p:nvPr>
            <p:ph type="body" idx="1"/>
          </p:nvPr>
        </p:nvSpPr>
        <p:spPr/>
        <p:txBody>
          <a:bodyPr rtlCol="0"/>
          <a:lstStyle/>
          <a:p>
            <a:pPr rtl="0"/>
            <a:endParaRPr lang="sk-SK"/>
          </a:p>
        </p:txBody>
      </p:sp>
      <p:sp>
        <p:nvSpPr>
          <p:cNvPr id="4" name="Zástupný objekt pre číslo snímky 3"/>
          <p:cNvSpPr>
            <a:spLocks noGrp="1"/>
          </p:cNvSpPr>
          <p:nvPr>
            <p:ph type="sldNum" sz="quarter" idx="10"/>
          </p:nvPr>
        </p:nvSpPr>
        <p:spPr/>
        <p:txBody>
          <a:bodyPr rtlCol="0"/>
          <a:lstStyle/>
          <a:p>
            <a:pPr rtl="0"/>
            <a:fld id="{DF61EA0F-A667-4B49-8422-0062BC55E249}" type="slidenum">
              <a:rPr lang="sk-SK" smtClean="0"/>
              <a:t>24</a:t>
            </a:fld>
            <a:endParaRPr lang="sk-SK"/>
          </a:p>
        </p:txBody>
      </p:sp>
    </p:spTree>
    <p:extLst>
      <p:ext uri="{BB962C8B-B14F-4D97-AF65-F5344CB8AC3E}">
        <p14:creationId xmlns:p14="http://schemas.microsoft.com/office/powerpoint/2010/main" val="342178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2E992-B491-A914-A410-0C5B93BD189F}"/>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911A297C-C9F5-FBA5-0414-023AF1650594}"/>
              </a:ext>
            </a:extLst>
          </p:cNvPr>
          <p:cNvSpPr>
            <a:spLocks noGrp="1" noRot="1" noChangeAspect="1"/>
          </p:cNvSpPr>
          <p:nvPr>
            <p:ph type="sldImg"/>
          </p:nvPr>
        </p:nvSpPr>
        <p:spPr/>
        <p:txBody>
          <a:bodyPr/>
          <a:lstStyle/>
          <a:p>
            <a:endParaRPr lang="sk-SK"/>
          </a:p>
        </p:txBody>
      </p:sp>
      <mc:AlternateContent xmlns:mc="http://schemas.openxmlformats.org/markup-compatibility/2006">
        <mc:Choice xmlns:a14="http://schemas.microsoft.com/office/drawing/2010/main" Requires="a14">
          <p:sp>
            <p:nvSpPr>
              <p:cNvPr id="3" name="Zástupný objekt pre poznámky 2">
                <a:extLst>
                  <a:ext uri="{FF2B5EF4-FFF2-40B4-BE49-F238E27FC236}">
                    <a16:creationId xmlns:a16="http://schemas.microsoft.com/office/drawing/2014/main" id="{8E9F0275-3CB8-EACD-8BD0-3139DECA73F9}"/>
                  </a:ext>
                </a:extLst>
              </p:cNvPr>
              <p:cNvSpPr>
                <a:spLocks noGrp="1"/>
              </p:cNvSpPr>
              <p:nvPr>
                <p:ph type="body" idx="1"/>
              </p:nvPr>
            </p:nvSpPr>
            <p:spPr/>
            <p:txBody>
              <a:bodyPr/>
              <a:lstStyle/>
              <a:p>
                <a:r>
                  <a:rPr lang="en-US" dirty="0"/>
                  <a:t>For example, even a great thinker such as Jean le Rond d’Alembert (1717–1783) made an error in probabilistic reasoning (</a:t>
                </a:r>
                <a:r>
                  <a:rPr lang="en-US" dirty="0" err="1"/>
                  <a:t>Gorroochurn</a:t>
                </a:r>
                <a:r>
                  <a:rPr lang="en-US" dirty="0"/>
                  <a:t>, 2014). </a:t>
                </a:r>
                <a:endParaRPr lang="sk-SK" dirty="0"/>
              </a:p>
              <a:p>
                <a:r>
                  <a:rPr lang="en-US" dirty="0"/>
                  <a:t>Several years after Leibniz’s death, d’Alembert—one of the most prominent mathematicians of his time—considered the following problem: </a:t>
                </a:r>
                <a:endParaRPr lang="sk-SK" dirty="0"/>
              </a:p>
              <a:p>
                <a:r>
                  <a:rPr lang="en-US" i="1" dirty="0"/>
                  <a:t>“What is the probability that in two tosses of a fair coin, at least one head will appear?”</a:t>
                </a:r>
                <a:r>
                  <a:rPr lang="en-US" dirty="0"/>
                  <a:t> </a:t>
                </a:r>
                <a:endParaRPr lang="sk-SK" dirty="0"/>
              </a:p>
              <a:p>
                <a:r>
                  <a:rPr lang="en-US" dirty="0"/>
                  <a:t>In this problem, d’Alembert rejected the correct answer of </a:t>
                </a:r>
                <a14:m>
                  <m:oMath xmlns:m="http://schemas.openxmlformats.org/officeDocument/2006/math">
                    <m:r>
                      <a:rPr lang="en-US" sz="1200" kern="1200">
                        <a:solidFill>
                          <a:schemeClr val="tx1"/>
                        </a:solidFill>
                        <a:latin typeface="+mn-lt"/>
                        <a:ea typeface="+mn-ea"/>
                        <a:cs typeface="+mn-cs"/>
                      </a:rPr>
                      <m:t>3</m:t>
                    </m:r>
                    <m:r>
                      <a:rPr lang="en-US" sz="1200" i="0" kern="1200">
                        <a:solidFill>
                          <a:schemeClr val="tx1"/>
                        </a:solidFill>
                        <a:latin typeface="+mn-lt"/>
                        <a:ea typeface="+mn-ea"/>
                        <a:cs typeface="+mn-cs"/>
                      </a:rPr>
                      <m:t>/</m:t>
                    </m:r>
                    <m:r>
                      <a:rPr lang="en-US" sz="1200" i="0" kern="1200">
                        <a:solidFill>
                          <a:schemeClr val="tx1"/>
                        </a:solidFill>
                        <a:latin typeface="+mn-lt"/>
                        <a:ea typeface="+mn-ea"/>
                        <a:cs typeface="+mn-cs"/>
                      </a:rPr>
                      <m:t>4</m:t>
                    </m:r>
                  </m:oMath>
                </a14:m>
                <a:r>
                  <a:rPr lang="en-US" dirty="0"/>
                  <a:t>. </a:t>
                </a:r>
                <a:endParaRPr lang="sk-SK" dirty="0"/>
              </a:p>
              <a:p>
                <a:r>
                  <a:rPr lang="en-US" dirty="0"/>
                  <a:t>He reasoned as follows: if a head appears on the first toss, there is no need to toss the coin a second time; </a:t>
                </a:r>
                <a:endParaRPr lang="sk-SK" dirty="0"/>
              </a:p>
              <a:p>
                <a:r>
                  <a:rPr lang="en-US" dirty="0"/>
                  <a:t>therefore, the possible outcomes are H, TH, and TT, and the desired probability is </a:t>
                </a:r>
                <a14:m>
                  <m:oMath xmlns:m="http://schemas.openxmlformats.org/officeDocument/2006/math">
                    <m:r>
                      <a:rPr lang="en-US" sz="1200" kern="1200">
                        <a:solidFill>
                          <a:schemeClr val="tx1"/>
                        </a:solidFill>
                        <a:latin typeface="+mn-lt"/>
                        <a:ea typeface="+mn-ea"/>
                        <a:cs typeface="+mn-cs"/>
                      </a:rPr>
                      <m:t>2</m:t>
                    </m:r>
                    <m:r>
                      <a:rPr lang="en-US" sz="1200" i="0" kern="1200">
                        <a:solidFill>
                          <a:schemeClr val="tx1"/>
                        </a:solidFill>
                        <a:latin typeface="+mn-lt"/>
                        <a:ea typeface="+mn-ea"/>
                        <a:cs typeface="+mn-cs"/>
                      </a:rPr>
                      <m:t>/</m:t>
                    </m:r>
                    <m:r>
                      <a:rPr lang="en-US" sz="1200" i="0" kern="1200">
                        <a:solidFill>
                          <a:schemeClr val="tx1"/>
                        </a:solidFill>
                        <a:latin typeface="+mn-lt"/>
                        <a:ea typeface="+mn-ea"/>
                        <a:cs typeface="+mn-cs"/>
                      </a:rPr>
                      <m:t>3</m:t>
                    </m:r>
                  </m:oMath>
                </a14:m>
                <a:r>
                  <a:rPr lang="en-US" dirty="0"/>
                  <a:t>. </a:t>
                </a:r>
                <a:endParaRPr lang="sk-SK" dirty="0"/>
              </a:p>
              <a:p>
                <a:r>
                  <a:rPr lang="en-US" dirty="0"/>
                  <a:t>Of course, d’Alembert’s argument is incorrect, because he failed to recognize that the outcomes H, TH, and TT are not equally likely. </a:t>
                </a:r>
                <a:endParaRPr lang="sk-SK" dirty="0"/>
              </a:p>
              <a:p>
                <a:r>
                  <a:rPr lang="en-US" dirty="0"/>
                  <a:t>His incorrect answer was even included in his article </a:t>
                </a:r>
                <a:r>
                  <a:rPr lang="en-US" i="1" dirty="0"/>
                  <a:t>Croix </a:t>
                </a:r>
                <a:r>
                  <a:rPr lang="en-US" i="1" dirty="0" err="1"/>
                  <a:t>ou</a:t>
                </a:r>
                <a:r>
                  <a:rPr lang="en-US" i="1" dirty="0"/>
                  <a:t> Pile</a:t>
                </a:r>
                <a:r>
                  <a:rPr lang="en-US" dirty="0"/>
                  <a:t> in the </a:t>
                </a:r>
                <a:r>
                  <a:rPr lang="en-US" i="1" dirty="0"/>
                  <a:t>Encyclopédie</a:t>
                </a:r>
                <a:r>
                  <a:rPr lang="en-US" dirty="0"/>
                  <a:t> (d’Alembert, 1754, Volume IV, pp. 512–513).</a:t>
                </a:r>
                <a:endParaRPr lang="sk-SK" dirty="0"/>
              </a:p>
            </p:txBody>
          </p:sp>
        </mc:Choice>
        <mc:Fallback>
          <p:sp>
            <p:nvSpPr>
              <p:cNvPr id="3" name="Zástupný objekt pre poznámky 2">
                <a:extLst>
                  <a:ext uri="{FF2B5EF4-FFF2-40B4-BE49-F238E27FC236}">
                    <a16:creationId xmlns:a16="http://schemas.microsoft.com/office/drawing/2014/main" id="{8E9F0275-3CB8-EACD-8BD0-3139DECA73F9}"/>
                  </a:ext>
                </a:extLst>
              </p:cNvPr>
              <p:cNvSpPr>
                <a:spLocks noGrp="1"/>
              </p:cNvSpPr>
              <p:nvPr>
                <p:ph type="body" idx="1"/>
              </p:nvPr>
            </p:nvSpPr>
            <p:spPr/>
            <p:txBody>
              <a:bodyPr/>
              <a:lstStyle/>
              <a:p>
                <a:r>
                  <a:rPr lang="en-US" dirty="0"/>
                  <a:t>For example, even a great thinker such as Jean le Rond d’Alembert (1717–1783) made an error in probabilistic reasoning (</a:t>
                </a:r>
                <a:r>
                  <a:rPr lang="en-US" dirty="0" err="1"/>
                  <a:t>Gorroochurn</a:t>
                </a:r>
                <a:r>
                  <a:rPr lang="en-US" dirty="0"/>
                  <a:t>, 2014). </a:t>
                </a:r>
                <a:endParaRPr lang="sk-SK" dirty="0"/>
              </a:p>
              <a:p>
                <a:r>
                  <a:rPr lang="en-US" dirty="0"/>
                  <a:t>Several years after Leibniz’s death, d’Alembert—one of the most prominent mathematicians of his time—considered the following problem: </a:t>
                </a:r>
                <a:endParaRPr lang="sk-SK" dirty="0"/>
              </a:p>
              <a:p>
                <a:r>
                  <a:rPr lang="en-US" i="1" dirty="0"/>
                  <a:t>“What is the probability that in two tosses of a fair coin, at least one head will appear?”</a:t>
                </a:r>
                <a:r>
                  <a:rPr lang="en-US" dirty="0"/>
                  <a:t> </a:t>
                </a:r>
                <a:endParaRPr lang="sk-SK" dirty="0"/>
              </a:p>
              <a:p>
                <a:r>
                  <a:rPr lang="en-US" dirty="0"/>
                  <a:t>In this problem, d’Alembert rejected the correct answer of </a:t>
                </a:r>
                <a:r>
                  <a:rPr lang="en-US" sz="1200" i="0" kern="1200">
                    <a:solidFill>
                      <a:schemeClr val="tx1"/>
                    </a:solidFill>
                    <a:latin typeface="+mn-lt"/>
                    <a:ea typeface="+mn-ea"/>
                    <a:cs typeface="+mn-cs"/>
                  </a:rPr>
                  <a:t>3/4</a:t>
                </a:r>
                <a:r>
                  <a:rPr lang="en-US" dirty="0"/>
                  <a:t>. </a:t>
                </a:r>
                <a:endParaRPr lang="sk-SK" dirty="0"/>
              </a:p>
              <a:p>
                <a:r>
                  <a:rPr lang="en-US" dirty="0"/>
                  <a:t>He reasoned as follows: if a head appears on the first toss, there is no need to toss the coin a second time; </a:t>
                </a:r>
                <a:endParaRPr lang="sk-SK" dirty="0"/>
              </a:p>
              <a:p>
                <a:r>
                  <a:rPr lang="en-US" dirty="0"/>
                  <a:t>therefore, the possible outcomes are H, TH, and TT, and the desired probability is </a:t>
                </a:r>
                <a:r>
                  <a:rPr lang="en-US" sz="1200" i="0" kern="1200">
                    <a:solidFill>
                      <a:schemeClr val="tx1"/>
                    </a:solidFill>
                    <a:latin typeface="+mn-lt"/>
                    <a:ea typeface="+mn-ea"/>
                    <a:cs typeface="+mn-cs"/>
                  </a:rPr>
                  <a:t>2/3</a:t>
                </a:r>
                <a:r>
                  <a:rPr lang="en-US" dirty="0"/>
                  <a:t>. </a:t>
                </a:r>
                <a:endParaRPr lang="sk-SK" dirty="0"/>
              </a:p>
              <a:p>
                <a:r>
                  <a:rPr lang="en-US" dirty="0"/>
                  <a:t>Of course, d’Alembert’s argument is incorrect, because he failed to recognize that the outcomes H, TH, and TT are not equally likely. </a:t>
                </a:r>
                <a:endParaRPr lang="sk-SK" dirty="0"/>
              </a:p>
              <a:p>
                <a:r>
                  <a:rPr lang="en-US" dirty="0"/>
                  <a:t>His incorrect answer was even included in his article </a:t>
                </a:r>
                <a:r>
                  <a:rPr lang="en-US" i="1" dirty="0"/>
                  <a:t>Croix </a:t>
                </a:r>
                <a:r>
                  <a:rPr lang="en-US" i="1" dirty="0" err="1"/>
                  <a:t>ou</a:t>
                </a:r>
                <a:r>
                  <a:rPr lang="en-US" i="1" dirty="0"/>
                  <a:t> Pile</a:t>
                </a:r>
                <a:r>
                  <a:rPr lang="en-US" dirty="0"/>
                  <a:t> in the </a:t>
                </a:r>
                <a:r>
                  <a:rPr lang="en-US" i="1" dirty="0"/>
                  <a:t>Encyclopédie</a:t>
                </a:r>
                <a:r>
                  <a:rPr lang="en-US" dirty="0"/>
                  <a:t> (d’Alembert, 1754, Volume IV, pp. 512–513).</a:t>
                </a:r>
                <a:endParaRPr lang="sk-SK" dirty="0"/>
              </a:p>
            </p:txBody>
          </p:sp>
        </mc:Fallback>
      </mc:AlternateContent>
      <p:sp>
        <p:nvSpPr>
          <p:cNvPr id="4" name="Zástupný objekt pre číslo snímky 3">
            <a:extLst>
              <a:ext uri="{FF2B5EF4-FFF2-40B4-BE49-F238E27FC236}">
                <a16:creationId xmlns:a16="http://schemas.microsoft.com/office/drawing/2014/main" id="{0C671972-4A79-F39E-341D-859F81D7E8C5}"/>
              </a:ext>
            </a:extLst>
          </p:cNvPr>
          <p:cNvSpPr>
            <a:spLocks noGrp="1"/>
          </p:cNvSpPr>
          <p:nvPr>
            <p:ph type="sldNum" sz="quarter" idx="5"/>
          </p:nvPr>
        </p:nvSpPr>
        <p:spPr/>
        <p:txBody>
          <a:bodyPr/>
          <a:lstStyle/>
          <a:p>
            <a:pPr rtl="0"/>
            <a:fld id="{DF61EA0F-A667-4B49-8422-0062BC55E249}" type="slidenum">
              <a:rPr lang="sk-SK" smtClean="0"/>
              <a:t>3</a:t>
            </a:fld>
            <a:endParaRPr lang="sk-SK"/>
          </a:p>
        </p:txBody>
      </p:sp>
    </p:spTree>
    <p:extLst>
      <p:ext uri="{BB962C8B-B14F-4D97-AF65-F5344CB8AC3E}">
        <p14:creationId xmlns:p14="http://schemas.microsoft.com/office/powerpoint/2010/main" val="2271878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E667D-5ED9-C1B8-E1F6-5EE70ADF2A91}"/>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4DFB5D61-445E-F5C5-B2B8-794C7AFFEBD7}"/>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3684F969-0FCF-9582-64D4-CF749C1FD2A7}"/>
              </a:ext>
            </a:extLst>
          </p:cNvPr>
          <p:cNvSpPr>
            <a:spLocks noGrp="1"/>
          </p:cNvSpPr>
          <p:nvPr>
            <p:ph type="body" idx="1"/>
          </p:nvPr>
        </p:nvSpPr>
        <p:spPr/>
        <p:txBody>
          <a:bodyPr/>
          <a:lstStyle/>
          <a:p>
            <a:r>
              <a:rPr lang="en-US" dirty="0"/>
              <a:t>To uncover and eliminate misconceptions in probability, experimentation, manipulative activities, and visualization have proven to be useful tools (Paliwal, 2018). </a:t>
            </a:r>
            <a:endParaRPr lang="sk-SK" dirty="0"/>
          </a:p>
          <a:p>
            <a:r>
              <a:rPr lang="en-US" dirty="0"/>
              <a:t>For a proper understanding of probabilistic concepts, it is also appropriate to develop them gradually, in accordance with the constructivist approach to teaching. </a:t>
            </a:r>
            <a:endParaRPr lang="sk-SK" dirty="0"/>
          </a:p>
          <a:p>
            <a:r>
              <a:rPr lang="en-US" dirty="0"/>
              <a:t>Naturally, after the constructivist phase of concept building, we consider it important that the instructional process includes subsequent formalization and the introduction of correct mathematical symbolism and terminology.</a:t>
            </a:r>
            <a:endParaRPr lang="sk-SK" dirty="0"/>
          </a:p>
        </p:txBody>
      </p:sp>
      <p:sp>
        <p:nvSpPr>
          <p:cNvPr id="4" name="Zástupný objekt pre číslo snímky 3">
            <a:extLst>
              <a:ext uri="{FF2B5EF4-FFF2-40B4-BE49-F238E27FC236}">
                <a16:creationId xmlns:a16="http://schemas.microsoft.com/office/drawing/2014/main" id="{48702BED-AA20-ED94-8FE2-17774074B362}"/>
              </a:ext>
            </a:extLst>
          </p:cNvPr>
          <p:cNvSpPr>
            <a:spLocks noGrp="1"/>
          </p:cNvSpPr>
          <p:nvPr>
            <p:ph type="sldNum" sz="quarter" idx="5"/>
          </p:nvPr>
        </p:nvSpPr>
        <p:spPr/>
        <p:txBody>
          <a:bodyPr/>
          <a:lstStyle/>
          <a:p>
            <a:pPr rtl="0"/>
            <a:fld id="{DF61EA0F-A667-4B49-8422-0062BC55E249}" type="slidenum">
              <a:rPr lang="sk-SK" smtClean="0"/>
              <a:t>4</a:t>
            </a:fld>
            <a:endParaRPr lang="sk-SK"/>
          </a:p>
        </p:txBody>
      </p:sp>
    </p:spTree>
    <p:extLst>
      <p:ext uri="{BB962C8B-B14F-4D97-AF65-F5344CB8AC3E}">
        <p14:creationId xmlns:p14="http://schemas.microsoft.com/office/powerpoint/2010/main" val="424681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C6716-82BD-5B34-EC00-00ED0CF81BB9}"/>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A29997F0-6037-56EF-33B8-4710C83FA362}"/>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DE471F36-D1CD-B9CC-F56C-2FF0F778CB39}"/>
              </a:ext>
            </a:extLst>
          </p:cNvPr>
          <p:cNvSpPr>
            <a:spLocks noGrp="1"/>
          </p:cNvSpPr>
          <p:nvPr>
            <p:ph type="body" idx="1"/>
          </p:nvPr>
        </p:nvSpPr>
        <p:spPr/>
        <p:txBody>
          <a:bodyPr/>
          <a:lstStyle/>
          <a:p>
            <a:r>
              <a:rPr lang="en-US" dirty="0"/>
              <a:t>Recognizing these student difficulties and the potential ways to mitigate them, we decided to create a series of instructional materials focused on selected probability topics in the secondary-school curriculum. </a:t>
            </a:r>
            <a:endParaRPr lang="sk-SK" dirty="0"/>
          </a:p>
          <a:p>
            <a:r>
              <a:rPr lang="en-US" dirty="0"/>
              <a:t>We are developing these materials as part of the projects KEGA 037UK-4/2024 Innovative Learning Technologies in the Preparation of Future Mathematics Teachers and </a:t>
            </a:r>
            <a:r>
              <a:rPr lang="en-US" dirty="0" err="1"/>
              <a:t>DiTEdu</a:t>
            </a:r>
            <a:r>
              <a:rPr lang="en-US" dirty="0"/>
              <a:t> 401402DVR6 Digital Transformation of Education and Schools.</a:t>
            </a:r>
            <a:endParaRPr lang="sk-SK" dirty="0"/>
          </a:p>
          <a:p>
            <a:r>
              <a:rPr lang="en-US" noProof="0" dirty="0"/>
              <a:t>Aim of these materials is to foster a deep conceptual understanding of probabilistic concepts through their gradual constructivist development, with an emphasis on visualization, manipulative activities, and experimentation. </a:t>
            </a:r>
          </a:p>
          <a:p>
            <a:r>
              <a:rPr lang="en-US" noProof="0" dirty="0"/>
              <a:t>The topics covered include geometric probability, conditional probability and expected value.</a:t>
            </a:r>
          </a:p>
          <a:p>
            <a:endParaRPr lang="sk-SK" dirty="0"/>
          </a:p>
        </p:txBody>
      </p:sp>
      <p:sp>
        <p:nvSpPr>
          <p:cNvPr id="4" name="Zástupný objekt pre číslo snímky 3">
            <a:extLst>
              <a:ext uri="{FF2B5EF4-FFF2-40B4-BE49-F238E27FC236}">
                <a16:creationId xmlns:a16="http://schemas.microsoft.com/office/drawing/2014/main" id="{3A38F1D6-247C-D061-1749-CA050D8F73F9}"/>
              </a:ext>
            </a:extLst>
          </p:cNvPr>
          <p:cNvSpPr>
            <a:spLocks noGrp="1"/>
          </p:cNvSpPr>
          <p:nvPr>
            <p:ph type="sldNum" sz="quarter" idx="5"/>
          </p:nvPr>
        </p:nvSpPr>
        <p:spPr/>
        <p:txBody>
          <a:bodyPr/>
          <a:lstStyle/>
          <a:p>
            <a:pPr rtl="0"/>
            <a:fld id="{DF61EA0F-A667-4B49-8422-0062BC55E249}" type="slidenum">
              <a:rPr lang="sk-SK" smtClean="0"/>
              <a:t>5</a:t>
            </a:fld>
            <a:endParaRPr lang="sk-SK"/>
          </a:p>
        </p:txBody>
      </p:sp>
    </p:spTree>
    <p:extLst>
      <p:ext uri="{BB962C8B-B14F-4D97-AF65-F5344CB8AC3E}">
        <p14:creationId xmlns:p14="http://schemas.microsoft.com/office/powerpoint/2010/main" val="86686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following </a:t>
            </a:r>
            <a:r>
              <a:rPr lang="sk-SK" dirty="0" err="1"/>
              <a:t>slides</a:t>
            </a:r>
            <a:r>
              <a:rPr lang="en-US" dirty="0"/>
              <a:t>, we present selected tasks from these </a:t>
            </a:r>
            <a:r>
              <a:rPr lang="sk-SK" dirty="0" err="1"/>
              <a:t>educational</a:t>
            </a:r>
            <a:r>
              <a:rPr lang="sk-SK" dirty="0"/>
              <a:t> </a:t>
            </a:r>
            <a:r>
              <a:rPr lang="en-US" dirty="0"/>
              <a:t>materials together with methodological notes on their use in teaching. </a:t>
            </a:r>
            <a:endParaRPr lang="sk-SK" dirty="0"/>
          </a:p>
          <a:p>
            <a:r>
              <a:rPr lang="en-US" dirty="0"/>
              <a:t>We also describe feedback obtained from teachers during workshops held at the professional conferences </a:t>
            </a:r>
            <a:r>
              <a:rPr lang="en-US" i="1" dirty="0"/>
              <a:t>Two Days with Mathematics Education 2024</a:t>
            </a:r>
            <a:r>
              <a:rPr lang="en-US" dirty="0"/>
              <a:t> and </a:t>
            </a:r>
            <a:r>
              <a:rPr lang="en-US" i="1" dirty="0"/>
              <a:t>Two Days with Mathematics Education 2025</a:t>
            </a:r>
            <a:r>
              <a:rPr lang="en-US" dirty="0"/>
              <a:t>, as well as during the use of these materials in the </a:t>
            </a:r>
            <a:r>
              <a:rPr lang="en-US" i="1" dirty="0"/>
              <a:t>Innovative Training: Learning to Teach Mathematics that Inspires</a:t>
            </a:r>
            <a:r>
              <a:rPr lang="en-US" dirty="0"/>
              <a:t> program.</a:t>
            </a:r>
            <a:endParaRPr lang="sk-SK" dirty="0"/>
          </a:p>
          <a:p>
            <a:r>
              <a:rPr lang="sk-SK" dirty="0" err="1"/>
              <a:t>We</a:t>
            </a:r>
            <a:r>
              <a:rPr lang="sk-SK" dirty="0"/>
              <a:t> </a:t>
            </a:r>
            <a:r>
              <a:rPr lang="sk-SK" dirty="0" err="1"/>
              <a:t>conclude</a:t>
            </a:r>
            <a:r>
              <a:rPr lang="sk-SK" dirty="0"/>
              <a:t> </a:t>
            </a:r>
            <a:r>
              <a:rPr lang="sk-SK" dirty="0" err="1"/>
              <a:t>with</a:t>
            </a:r>
            <a:r>
              <a:rPr lang="sk-SK" dirty="0"/>
              <a:t> </a:t>
            </a:r>
            <a:r>
              <a:rPr lang="sk-SK" dirty="0" err="1"/>
              <a:t>the</a:t>
            </a:r>
            <a:r>
              <a:rPr lang="sk-SK" dirty="0"/>
              <a:t> </a:t>
            </a:r>
            <a:r>
              <a:rPr lang="sk-SK" dirty="0" err="1"/>
              <a:t>plans</a:t>
            </a:r>
            <a:r>
              <a:rPr lang="sk-SK" dirty="0"/>
              <a:t> </a:t>
            </a:r>
            <a:r>
              <a:rPr lang="sk-SK" dirty="0" err="1"/>
              <a:t>for</a:t>
            </a:r>
            <a:r>
              <a:rPr lang="sk-SK" dirty="0"/>
              <a:t> </a:t>
            </a:r>
            <a:r>
              <a:rPr lang="sk-SK" dirty="0" err="1"/>
              <a:t>our</a:t>
            </a:r>
            <a:r>
              <a:rPr lang="sk-SK" dirty="0"/>
              <a:t> </a:t>
            </a:r>
            <a:r>
              <a:rPr lang="sk-SK" dirty="0" err="1"/>
              <a:t>future</a:t>
            </a:r>
            <a:r>
              <a:rPr lang="sk-SK" dirty="0"/>
              <a:t> </a:t>
            </a:r>
            <a:r>
              <a:rPr lang="sk-SK" dirty="0" err="1"/>
              <a:t>work</a:t>
            </a:r>
            <a:r>
              <a:rPr lang="sk-SK" dirty="0"/>
              <a:t>.</a:t>
            </a:r>
          </a:p>
        </p:txBody>
      </p:sp>
      <p:sp>
        <p:nvSpPr>
          <p:cNvPr id="4" name="Slide Number Placeholder 3"/>
          <p:cNvSpPr>
            <a:spLocks noGrp="1"/>
          </p:cNvSpPr>
          <p:nvPr>
            <p:ph type="sldNum" sz="quarter" idx="5"/>
          </p:nvPr>
        </p:nvSpPr>
        <p:spPr/>
        <p:txBody>
          <a:bodyPr/>
          <a:lstStyle/>
          <a:p>
            <a:pPr rtl="0"/>
            <a:fld id="{DF61EA0F-A667-4B49-8422-0062BC55E249}" type="slidenum">
              <a:rPr lang="sk-SK" noProof="0" smtClean="0"/>
              <a:t>6</a:t>
            </a:fld>
            <a:endParaRPr lang="sk-SK" noProof="0"/>
          </a:p>
        </p:txBody>
      </p:sp>
    </p:spTree>
    <p:extLst>
      <p:ext uri="{BB962C8B-B14F-4D97-AF65-F5344CB8AC3E}">
        <p14:creationId xmlns:p14="http://schemas.microsoft.com/office/powerpoint/2010/main" val="256986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52084-BBEE-518A-4D57-09BCEA0B7CB0}"/>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01CAEE20-2933-F3C9-6ED1-D8F9ECC2043C}"/>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D0CFBC86-C71B-E7B3-74A4-F18A44C1FF15}"/>
              </a:ext>
            </a:extLst>
          </p:cNvPr>
          <p:cNvSpPr>
            <a:spLocks noGrp="1"/>
          </p:cNvSpPr>
          <p:nvPr>
            <p:ph type="body" idx="1"/>
          </p:nvPr>
        </p:nvSpPr>
        <p:spPr/>
        <p:txBody>
          <a:bodyPr/>
          <a:lstStyle/>
          <a:p>
            <a:r>
              <a:rPr lang="en-US" dirty="0"/>
              <a:t>In this task, we make use of experimentation and manipulation with physical artifacts. We divide students into smaller groups. Each group performs the experiment 30 times using a board with square side length 5 cm and a 50-cent coin with a diameter of 24.25 mm. The groups record their results. Then we summarize the data from all groups on the board and use it to determine the value of the experimental probability of winning. The activity continues with the calculation of the theoretical probability.</a:t>
            </a:r>
          </a:p>
          <a:p>
            <a:r>
              <a:rPr lang="en-US" dirty="0"/>
              <a:t>This task illustrates another situation in which geometric probability must be used. Based on the experiment, students become aware that the set of possible positions of the coin is not discrete, since all positions are possible. Therefore, the size of the set of possible positions is best described as the area of the square of possible center positions of the coin. In the follow-up discussion, we focus on the reasons for the difference between the experimental and theoretical probabilities, as well as on the effect of increasing the number of experimental repetitions on the discrepancy between them.</a:t>
            </a:r>
          </a:p>
        </p:txBody>
      </p:sp>
      <p:sp>
        <p:nvSpPr>
          <p:cNvPr id="4" name="Zástupný objekt pre číslo snímky 3">
            <a:extLst>
              <a:ext uri="{FF2B5EF4-FFF2-40B4-BE49-F238E27FC236}">
                <a16:creationId xmlns:a16="http://schemas.microsoft.com/office/drawing/2014/main" id="{F1D999CB-36E0-C6F6-E0FE-47B42FF3E964}"/>
              </a:ext>
            </a:extLst>
          </p:cNvPr>
          <p:cNvSpPr>
            <a:spLocks noGrp="1"/>
          </p:cNvSpPr>
          <p:nvPr>
            <p:ph type="sldNum" sz="quarter" idx="5"/>
          </p:nvPr>
        </p:nvSpPr>
        <p:spPr/>
        <p:txBody>
          <a:bodyPr/>
          <a:lstStyle/>
          <a:p>
            <a:pPr rtl="0"/>
            <a:fld id="{DF61EA0F-A667-4B49-8422-0062BC55E249}" type="slidenum">
              <a:rPr lang="sk-SK" smtClean="0"/>
              <a:t>8</a:t>
            </a:fld>
            <a:endParaRPr lang="sk-SK"/>
          </a:p>
        </p:txBody>
      </p:sp>
    </p:spTree>
    <p:extLst>
      <p:ext uri="{BB962C8B-B14F-4D97-AF65-F5344CB8AC3E}">
        <p14:creationId xmlns:p14="http://schemas.microsoft.com/office/powerpoint/2010/main" val="298555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15A07-6DF3-7341-B3C5-50ED9A54292B}"/>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932A13D9-FD58-E831-7BA2-40BD799A3AC4}"/>
              </a:ext>
            </a:extLst>
          </p:cNvPr>
          <p:cNvSpPr>
            <a:spLocks noGrp="1" noRot="1" noChangeAspect="1"/>
          </p:cNvSpPr>
          <p:nvPr>
            <p:ph type="sldImg"/>
          </p:nvPr>
        </p:nvSpPr>
        <p:spPr/>
        <p:txBody>
          <a:bodyPr/>
          <a:lstStyle/>
          <a:p>
            <a:endParaRPr lang="sk-SK"/>
          </a:p>
        </p:txBody>
      </p:sp>
      <mc:AlternateContent xmlns:mc="http://schemas.openxmlformats.org/markup-compatibility/2006">
        <mc:Choice xmlns:a14="http://schemas.microsoft.com/office/drawing/2010/main" Requires="a14">
          <p:sp>
            <p:nvSpPr>
              <p:cNvPr id="3" name="Zástupný objekt pre poznámky 2">
                <a:extLst>
                  <a:ext uri="{FF2B5EF4-FFF2-40B4-BE49-F238E27FC236}">
                    <a16:creationId xmlns:a16="http://schemas.microsoft.com/office/drawing/2014/main" id="{A2551FCA-C196-AB02-8326-2E1B67A0DFF3}"/>
                  </a:ext>
                </a:extLst>
              </p:cNvPr>
              <p:cNvSpPr>
                <a:spLocks noGrp="1"/>
              </p:cNvSpPr>
              <p:nvPr>
                <p:ph type="body" idx="1"/>
              </p:nvPr>
            </p:nvSpPr>
            <p:spPr/>
            <p:txBody>
              <a:bodyPr/>
              <a:lstStyle/>
              <a:p>
                <a:r>
                  <a:rPr lang="en-US" noProof="0" dirty="0"/>
                  <a:t>When designing the sequence of tasks, we focused on eliminating potential misconceptions that we observed among students when teaching this topic. </a:t>
                </a:r>
              </a:p>
              <a:p>
                <a:r>
                  <a:rPr lang="en-US" noProof="0" dirty="0"/>
                  <a:t>We present some of them below.</a:t>
                </a:r>
              </a:p>
              <a:p>
                <a:r>
                  <a:rPr lang="en-US" noProof="0" dirty="0"/>
                  <a:t>Students often try to solve these problems by listing a discrete set of possibilities, as if they were applying the classical (Laplace) definition of probability. However, they do not realize that this situation differs fundamentally from cases in which one can work with finite sets of equally likely outcomes.</a:t>
                </a:r>
              </a:p>
              <a:p>
                <a:r>
                  <a:rPr lang="en-US" noProof="0" dirty="0"/>
                  <a:t>Even university students at our faculty suggest, as a suitable introductory task for geometric probability, a situation in which one computes the probability related to hitting selected parts of a target. This situation is not appropriate, since it does not involve a random process—the shooter is intentionally aiming. This reveals that students do not fully understand all the assumptions that must be met for the concept of geometric probability to be applicable.</a:t>
                </a:r>
              </a:p>
              <a:p>
                <a:r>
                  <a:rPr lang="en-US" noProof="0" dirty="0"/>
                  <a:t>We noticed an interesting misconception in the following task: On the interval (0,1), choose two numbers </a:t>
                </a:r>
                <a14:m>
                  <m:oMath xmlns:m="http://schemas.openxmlformats.org/officeDocument/2006/math">
                    <m:r>
                      <a:rPr lang="en-US" sz="1200" i="1" kern="1200" noProof="0">
                        <a:solidFill>
                          <a:schemeClr val="tx1"/>
                        </a:solidFill>
                        <a:latin typeface="+mn-lt"/>
                        <a:ea typeface="+mn-ea"/>
                        <a:cs typeface="+mn-cs"/>
                      </a:rPr>
                      <m:t>𝑥</m:t>
                    </m:r>
                  </m:oMath>
                </a14:m>
                <a:r>
                  <a:rPr lang="en-US" noProof="0" dirty="0"/>
                  <a:t>and </a:t>
                </a:r>
                <a14:m>
                  <m:oMath xmlns:m="http://schemas.openxmlformats.org/officeDocument/2006/math">
                    <m:r>
                      <a:rPr lang="en-US" sz="1200" i="1" kern="1200" noProof="0">
                        <a:solidFill>
                          <a:schemeClr val="tx1"/>
                        </a:solidFill>
                        <a:latin typeface="+mn-lt"/>
                        <a:ea typeface="+mn-ea"/>
                        <a:cs typeface="+mn-cs"/>
                      </a:rPr>
                      <m:t>𝑦</m:t>
                    </m:r>
                  </m:oMath>
                </a14:m>
                <a:r>
                  <a:rPr lang="en-US" noProof="0" dirty="0"/>
                  <a:t>uniformly at random and independently. Find the probability that their sum equals </a:t>
                </a:r>
                <a14:m>
                  <m:oMath xmlns:m="http://schemas.openxmlformats.org/officeDocument/2006/math">
                    <m:r>
                      <a:rPr lang="en-US" sz="1200" kern="1200" noProof="0">
                        <a:solidFill>
                          <a:schemeClr val="tx1"/>
                        </a:solidFill>
                        <a:latin typeface="+mn-lt"/>
                        <a:ea typeface="+mn-ea"/>
                        <a:cs typeface="+mn-cs"/>
                      </a:rPr>
                      <m:t>3</m:t>
                    </m:r>
                    <m:r>
                      <a:rPr lang="en-US" sz="1200" i="0" kern="1200" noProof="0">
                        <a:solidFill>
                          <a:schemeClr val="tx1"/>
                        </a:solidFill>
                        <a:latin typeface="+mn-lt"/>
                        <a:ea typeface="+mn-ea"/>
                        <a:cs typeface="+mn-cs"/>
                      </a:rPr>
                      <m:t>/</m:t>
                    </m:r>
                    <m:r>
                      <a:rPr lang="en-US" sz="1200" i="0" kern="1200" noProof="0">
                        <a:solidFill>
                          <a:schemeClr val="tx1"/>
                        </a:solidFill>
                        <a:latin typeface="+mn-lt"/>
                        <a:ea typeface="+mn-ea"/>
                        <a:cs typeface="+mn-cs"/>
                      </a:rPr>
                      <m:t>2</m:t>
                    </m:r>
                  </m:oMath>
                </a14:m>
                <a:r>
                  <a:rPr lang="en-US" noProof="0" dirty="0"/>
                  <a:t>. Students tended to confuse the notions of an impossible event and an event with probability zero.</a:t>
                </a:r>
              </a:p>
            </p:txBody>
          </p:sp>
        </mc:Choice>
        <mc:Fallback>
          <p:sp>
            <p:nvSpPr>
              <p:cNvPr id="3" name="Zástupný objekt pre poznámky 2">
                <a:extLst>
                  <a:ext uri="{FF2B5EF4-FFF2-40B4-BE49-F238E27FC236}">
                    <a16:creationId xmlns:a16="http://schemas.microsoft.com/office/drawing/2014/main" id="{A2551FCA-C196-AB02-8326-2E1B67A0DFF3}"/>
                  </a:ext>
                </a:extLst>
              </p:cNvPr>
              <p:cNvSpPr>
                <a:spLocks noGrp="1"/>
              </p:cNvSpPr>
              <p:nvPr>
                <p:ph type="body" idx="1"/>
              </p:nvPr>
            </p:nvSpPr>
            <p:spPr/>
            <p:txBody>
              <a:bodyPr/>
              <a:lstStyle/>
              <a:p>
                <a:r>
                  <a:rPr lang="en-US" noProof="0" dirty="0"/>
                  <a:t>When designing the sequence of tasks, we focused on eliminating potential misconceptions that we observed among students when teaching this topic. </a:t>
                </a:r>
              </a:p>
              <a:p>
                <a:r>
                  <a:rPr lang="en-US" noProof="0" dirty="0"/>
                  <a:t>We present some of them below.</a:t>
                </a:r>
              </a:p>
              <a:p>
                <a:r>
                  <a:rPr lang="en-US" noProof="0" dirty="0"/>
                  <a:t>Students often try to solve these problems by listing a discrete set of possibilities, as if they were applying the classical (Laplace) definition of probability. However, they do not realize that this situation differs fundamentally from cases in which one can work with finite sets of equally likely outcomes.</a:t>
                </a:r>
              </a:p>
              <a:p>
                <a:r>
                  <a:rPr lang="en-US" noProof="0" dirty="0"/>
                  <a:t>Even university students at our faculty suggest, as a suitable introductory task for geometric probability, a situation in which one computes the probability related to hitting selected parts of a target. This situation is not appropriate, since it does not involve a random process—the shooter is intentionally aiming. This reveals that students do not fully understand all the assumptions that must be met for the concept of geometric probability to be applicable.</a:t>
                </a:r>
              </a:p>
              <a:p>
                <a:r>
                  <a:rPr lang="en-US" noProof="0" dirty="0"/>
                  <a:t>We noticed an interesting misconception in the following task: On the interval (0,1), choose two numbers </a:t>
                </a:r>
                <a:r>
                  <a:rPr lang="en-US" sz="1200" i="0" kern="1200" noProof="0">
                    <a:solidFill>
                      <a:schemeClr val="tx1"/>
                    </a:solidFill>
                    <a:latin typeface="+mn-lt"/>
                    <a:ea typeface="+mn-ea"/>
                    <a:cs typeface="+mn-cs"/>
                  </a:rPr>
                  <a:t>𝑥</a:t>
                </a:r>
                <a:r>
                  <a:rPr lang="en-US" noProof="0" dirty="0"/>
                  <a:t>and </a:t>
                </a:r>
                <a:r>
                  <a:rPr lang="en-US" sz="1200" i="0" kern="1200" noProof="0">
                    <a:solidFill>
                      <a:schemeClr val="tx1"/>
                    </a:solidFill>
                    <a:latin typeface="+mn-lt"/>
                    <a:ea typeface="+mn-ea"/>
                    <a:cs typeface="+mn-cs"/>
                  </a:rPr>
                  <a:t>𝑦</a:t>
                </a:r>
                <a:r>
                  <a:rPr lang="en-US" noProof="0" dirty="0"/>
                  <a:t>uniformly at random and independently. Find the probability that their sum equals </a:t>
                </a:r>
                <a:r>
                  <a:rPr lang="en-US" sz="1200" i="0" kern="1200" noProof="0">
                    <a:solidFill>
                      <a:schemeClr val="tx1"/>
                    </a:solidFill>
                    <a:latin typeface="+mn-lt"/>
                    <a:ea typeface="+mn-ea"/>
                    <a:cs typeface="+mn-cs"/>
                  </a:rPr>
                  <a:t>3/2</a:t>
                </a:r>
                <a:r>
                  <a:rPr lang="en-US" noProof="0" dirty="0"/>
                  <a:t>. Students tended to confuse the notions of an impossible event and an event with probability zero.</a:t>
                </a:r>
              </a:p>
            </p:txBody>
          </p:sp>
        </mc:Fallback>
      </mc:AlternateContent>
      <p:sp>
        <p:nvSpPr>
          <p:cNvPr id="4" name="Zástupný objekt pre číslo snímky 3">
            <a:extLst>
              <a:ext uri="{FF2B5EF4-FFF2-40B4-BE49-F238E27FC236}">
                <a16:creationId xmlns:a16="http://schemas.microsoft.com/office/drawing/2014/main" id="{AEA30F32-23D0-AB8E-D660-3B9096F10692}"/>
              </a:ext>
            </a:extLst>
          </p:cNvPr>
          <p:cNvSpPr>
            <a:spLocks noGrp="1"/>
          </p:cNvSpPr>
          <p:nvPr>
            <p:ph type="sldNum" sz="quarter" idx="5"/>
          </p:nvPr>
        </p:nvSpPr>
        <p:spPr/>
        <p:txBody>
          <a:bodyPr/>
          <a:lstStyle/>
          <a:p>
            <a:pPr rtl="0"/>
            <a:fld id="{DF61EA0F-A667-4B49-8422-0062BC55E249}" type="slidenum">
              <a:rPr lang="sk-SK" smtClean="0"/>
              <a:t>9</a:t>
            </a:fld>
            <a:endParaRPr lang="sk-SK"/>
          </a:p>
        </p:txBody>
      </p:sp>
    </p:spTree>
    <p:extLst>
      <p:ext uri="{BB962C8B-B14F-4D97-AF65-F5344CB8AC3E}">
        <p14:creationId xmlns:p14="http://schemas.microsoft.com/office/powerpoint/2010/main" val="349542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F7730-E1C3-3592-90B1-6C14031BE4A8}"/>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8B9548B4-9BE5-488B-EE02-3BBCCAA9CA70}"/>
              </a:ext>
            </a:extLst>
          </p:cNvPr>
          <p:cNvSpPr>
            <a:spLocks noGrp="1" noRot="1" noChangeAspect="1"/>
          </p:cNvSpPr>
          <p:nvPr>
            <p:ph type="sldImg"/>
          </p:nvPr>
        </p:nvSpPr>
        <p:spPr/>
        <p:txBody>
          <a:bodyPr/>
          <a:lstStyle/>
          <a:p>
            <a:endParaRPr lang="sk-SK"/>
          </a:p>
        </p:txBody>
      </p:sp>
      <p:sp>
        <p:nvSpPr>
          <p:cNvPr id="3" name="Zástupný objekt pre poznámky 2">
            <a:extLst>
              <a:ext uri="{FF2B5EF4-FFF2-40B4-BE49-F238E27FC236}">
                <a16:creationId xmlns:a16="http://schemas.microsoft.com/office/drawing/2014/main" id="{37AFBFC9-041C-40DE-D586-7CC5D7528127}"/>
              </a:ext>
            </a:extLst>
          </p:cNvPr>
          <p:cNvSpPr>
            <a:spLocks noGrp="1"/>
          </p:cNvSpPr>
          <p:nvPr>
            <p:ph type="body" idx="1"/>
          </p:nvPr>
        </p:nvSpPr>
        <p:spPr/>
        <p:txBody>
          <a:bodyPr/>
          <a:lstStyle/>
          <a:p>
            <a:r>
              <a:rPr lang="en-US" dirty="0"/>
              <a:t>In our instructional material, we motivate this topic with the well-known </a:t>
            </a:r>
            <a:r>
              <a:rPr lang="en-US" i="1" dirty="0"/>
              <a:t>Cabs’ Problem</a:t>
            </a:r>
            <a:r>
              <a:rPr lang="en-US" dirty="0"/>
              <a:t> (Tversky &amp; Kahneman, 1980).</a:t>
            </a:r>
            <a:br>
              <a:rPr lang="en-US" dirty="0"/>
            </a:br>
            <a:r>
              <a:rPr lang="en-US" dirty="0"/>
              <a:t>The goal of this task is to engage students; the actual solution is addressed only at the end of the sequence of activities, which is designed to gradually build the necessary conceptual framework.</a:t>
            </a:r>
          </a:p>
          <a:p>
            <a:r>
              <a:rPr lang="en-US" dirty="0"/>
              <a:t>After introducing conditional probability, we guide students through several tasks and subsequently return to solving the motivating </a:t>
            </a:r>
            <a:r>
              <a:rPr lang="en-US" i="1" dirty="0"/>
              <a:t>Taxi Problem</a:t>
            </a:r>
            <a:r>
              <a:rPr lang="en-US" dirty="0"/>
              <a:t>.</a:t>
            </a:r>
          </a:p>
        </p:txBody>
      </p:sp>
      <p:sp>
        <p:nvSpPr>
          <p:cNvPr id="4" name="Zástupný objekt pre číslo snímky 3">
            <a:extLst>
              <a:ext uri="{FF2B5EF4-FFF2-40B4-BE49-F238E27FC236}">
                <a16:creationId xmlns:a16="http://schemas.microsoft.com/office/drawing/2014/main" id="{58032399-C338-11A6-CDAD-2F0844181145}"/>
              </a:ext>
            </a:extLst>
          </p:cNvPr>
          <p:cNvSpPr>
            <a:spLocks noGrp="1"/>
          </p:cNvSpPr>
          <p:nvPr>
            <p:ph type="sldNum" sz="quarter" idx="5"/>
          </p:nvPr>
        </p:nvSpPr>
        <p:spPr/>
        <p:txBody>
          <a:bodyPr/>
          <a:lstStyle/>
          <a:p>
            <a:pPr rtl="0"/>
            <a:fld id="{DF61EA0F-A667-4B49-8422-0062BC55E249}" type="slidenum">
              <a:rPr lang="sk-SK" smtClean="0"/>
              <a:t>10</a:t>
            </a:fld>
            <a:endParaRPr lang="sk-SK"/>
          </a:p>
        </p:txBody>
      </p:sp>
    </p:spTree>
    <p:extLst>
      <p:ext uri="{BB962C8B-B14F-4D97-AF65-F5344CB8AC3E}">
        <p14:creationId xmlns:p14="http://schemas.microsoft.com/office/powerpoint/2010/main" val="304544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7" name="Obdĺžnik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sz="1800" noProof="0"/>
          </a:p>
        </p:txBody>
      </p:sp>
      <p:sp>
        <p:nvSpPr>
          <p:cNvPr id="2" name="Nadpis 1"/>
          <p:cNvSpPr>
            <a:spLocks noGrp="1"/>
          </p:cNvSpPr>
          <p:nvPr>
            <p:ph type="title" hasCustomPrompt="1"/>
          </p:nvPr>
        </p:nvSpPr>
        <p:spPr/>
        <p:txBody>
          <a:bodyPr rtlCol="0"/>
          <a:lstStyle/>
          <a:p>
            <a:pPr rtl="0"/>
            <a:r>
              <a:rPr lang="sk-SK" noProof="0"/>
              <a:t>Kliknite sem a upravte štýl predlohy nadpisov</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9" name="Obdĺžnik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sk-SK" sz="1800" noProof="0"/>
          </a:p>
        </p:txBody>
      </p:sp>
      <p:cxnSp>
        <p:nvCxnSpPr>
          <p:cNvPr id="12" name="Priama spojnica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Nadpis 3"/>
          <p:cNvSpPr>
            <a:spLocks noGrp="1"/>
          </p:cNvSpPr>
          <p:nvPr>
            <p:ph type="title" hasCustomPrompt="1"/>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sk-SK" noProof="0"/>
              <a:t>Kliknite sem a upravte štýl predlohy nadpisov</a:t>
            </a:r>
          </a:p>
        </p:txBody>
      </p:sp>
      <p:sp>
        <p:nvSpPr>
          <p:cNvPr id="3" name="Zástupný symbol obsahu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sk-SK" noProof="0"/>
              <a:t>Kliknutím upravíte štýly predlohy textu</a:t>
            </a:r>
          </a:p>
          <a:p>
            <a:pPr marL="0" lvl="1" indent="0" rtl="0">
              <a:lnSpc>
                <a:spcPct val="150000"/>
              </a:lnSpc>
              <a:spcBef>
                <a:spcPts val="1000"/>
              </a:spcBef>
              <a:spcAft>
                <a:spcPts val="1200"/>
              </a:spcAft>
              <a:buNone/>
            </a:pPr>
            <a:r>
              <a:rPr lang="sk-SK" noProof="0"/>
              <a:t>Druhá úroveň</a:t>
            </a:r>
          </a:p>
          <a:p>
            <a:pPr marL="0" lvl="2" indent="0" rtl="0">
              <a:lnSpc>
                <a:spcPct val="150000"/>
              </a:lnSpc>
              <a:spcBef>
                <a:spcPts val="1000"/>
              </a:spcBef>
              <a:spcAft>
                <a:spcPts val="1200"/>
              </a:spcAft>
              <a:buNone/>
            </a:pPr>
            <a:r>
              <a:rPr lang="sk-SK" noProof="0"/>
              <a:t>Tretia úroveň</a:t>
            </a:r>
          </a:p>
          <a:p>
            <a:pPr marL="0" lvl="3" indent="0" rtl="0">
              <a:lnSpc>
                <a:spcPct val="150000"/>
              </a:lnSpc>
              <a:spcBef>
                <a:spcPts val="1000"/>
              </a:spcBef>
              <a:spcAft>
                <a:spcPts val="1200"/>
              </a:spcAft>
              <a:buNone/>
            </a:pPr>
            <a:r>
              <a:rPr lang="sk-SK" noProof="0"/>
              <a:t>Štvrtá úroveň</a:t>
            </a:r>
          </a:p>
          <a:p>
            <a:pPr marL="0" lvl="4" indent="0" rtl="0">
              <a:lnSpc>
                <a:spcPct val="150000"/>
              </a:lnSpc>
              <a:spcBef>
                <a:spcPts val="1000"/>
              </a:spcBef>
              <a:spcAft>
                <a:spcPts val="1200"/>
              </a:spcAft>
              <a:buNone/>
            </a:pPr>
            <a:r>
              <a:rPr lang="sk-SK" noProof="0"/>
              <a:t>Piata úroveň</a:t>
            </a:r>
          </a:p>
        </p:txBody>
      </p:sp>
      <p:sp>
        <p:nvSpPr>
          <p:cNvPr id="6" name="Zástupný symbol dátumu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endParaRPr lang="sk-SK" noProof="0"/>
          </a:p>
        </p:txBody>
      </p:sp>
      <p:sp>
        <p:nvSpPr>
          <p:cNvPr id="7" name="Zástupný symbol päty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sk-SK" noProof="0"/>
          </a:p>
        </p:txBody>
      </p:sp>
      <p:sp>
        <p:nvSpPr>
          <p:cNvPr id="8" name="Zástupný symbol čísla snímky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sk-SK" noProof="0" smtClean="0"/>
              <a:pPr/>
              <a:t>‹#›</a:t>
            </a:fld>
            <a:endParaRPr lang="sk-SK"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lavička sekcie">
    <p:spTree>
      <p:nvGrpSpPr>
        <p:cNvPr id="1" name=""/>
        <p:cNvGrpSpPr/>
        <p:nvPr/>
      </p:nvGrpSpPr>
      <p:grpSpPr>
        <a:xfrm>
          <a:off x="0" y="0"/>
          <a:ext cx="0" cy="0"/>
          <a:chOff x="0" y="0"/>
          <a:chExt cx="0" cy="0"/>
        </a:xfrm>
      </p:grpSpPr>
      <p:sp>
        <p:nvSpPr>
          <p:cNvPr id="9" name="Obdĺžnik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sz="1800" noProof="0"/>
          </a:p>
        </p:txBody>
      </p:sp>
      <p:sp>
        <p:nvSpPr>
          <p:cNvPr id="10" name="Obdĺžnik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k-SK" sz="1800" noProof="0"/>
          </a:p>
        </p:txBody>
      </p:sp>
      <p:sp>
        <p:nvSpPr>
          <p:cNvPr id="2" name="Nadpis 1"/>
          <p:cNvSpPr>
            <a:spLocks noGrp="1"/>
          </p:cNvSpPr>
          <p:nvPr>
            <p:ph type="title" hasCustomPrompt="1"/>
          </p:nvPr>
        </p:nvSpPr>
        <p:spPr>
          <a:xfrm>
            <a:off x="521208" y="1536192"/>
            <a:ext cx="6876288" cy="640080"/>
          </a:xfrm>
        </p:spPr>
        <p:txBody>
          <a:bodyPr rtlCol="0">
            <a:normAutofit/>
          </a:bodyPr>
          <a:lstStyle>
            <a:lvl1pPr>
              <a:defRPr sz="3600">
                <a:solidFill>
                  <a:schemeClr val="bg1"/>
                </a:solidFill>
              </a:defRPr>
            </a:lvl1pPr>
          </a:lstStyle>
          <a:p>
            <a:pPr rtl="0"/>
            <a:r>
              <a:rPr lang="sk-SK" noProof="0"/>
              <a:t>Kliknite sem a upravte štýl predlohy nadpisov</a:t>
            </a:r>
          </a:p>
        </p:txBody>
      </p:sp>
      <p:sp>
        <p:nvSpPr>
          <p:cNvPr id="7" name="Zástupný symbol obsahu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sk-SK" noProof="0"/>
              <a:t>Kliknutím upravíte štýly predlohy textu</a:t>
            </a:r>
          </a:p>
          <a:p>
            <a:pPr marL="0" lvl="1" indent="0" rtl="0">
              <a:lnSpc>
                <a:spcPct val="150000"/>
              </a:lnSpc>
              <a:spcBef>
                <a:spcPts val="1000"/>
              </a:spcBef>
              <a:spcAft>
                <a:spcPts val="1200"/>
              </a:spcAft>
              <a:buNone/>
            </a:pPr>
            <a:r>
              <a:rPr lang="sk-SK" noProof="0"/>
              <a:t>Druhá úroveň</a:t>
            </a:r>
          </a:p>
          <a:p>
            <a:pPr marL="0" lvl="2" indent="0" rtl="0">
              <a:lnSpc>
                <a:spcPct val="150000"/>
              </a:lnSpc>
              <a:spcBef>
                <a:spcPts val="1000"/>
              </a:spcBef>
              <a:spcAft>
                <a:spcPts val="1200"/>
              </a:spcAft>
              <a:buNone/>
            </a:pPr>
            <a:r>
              <a:rPr lang="sk-SK" noProof="0"/>
              <a:t>Tretia úroveň</a:t>
            </a:r>
          </a:p>
          <a:p>
            <a:pPr marL="0" lvl="3" indent="0" rtl="0">
              <a:lnSpc>
                <a:spcPct val="150000"/>
              </a:lnSpc>
              <a:spcBef>
                <a:spcPts val="1000"/>
              </a:spcBef>
              <a:spcAft>
                <a:spcPts val="1200"/>
              </a:spcAft>
              <a:buNone/>
            </a:pPr>
            <a:r>
              <a:rPr lang="sk-SK" noProof="0"/>
              <a:t>Štvrtá úroveň</a:t>
            </a:r>
          </a:p>
          <a:p>
            <a:pPr marL="0" lvl="4" indent="0" rtl="0">
              <a:lnSpc>
                <a:spcPct val="150000"/>
              </a:lnSpc>
              <a:spcBef>
                <a:spcPts val="1000"/>
              </a:spcBef>
              <a:spcAft>
                <a:spcPts val="1200"/>
              </a:spcAft>
              <a:buNone/>
            </a:pPr>
            <a:r>
              <a:rPr lang="sk-SK" noProof="0"/>
              <a:t>Piata úroveň</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dĺžnik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sk-SK" sz="1800" noProof="0"/>
          </a:p>
        </p:txBody>
      </p:sp>
      <p:sp>
        <p:nvSpPr>
          <p:cNvPr id="2" name="Zástupný symbol nadpisu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sk-SK" noProof="0"/>
              <a:t>Kliknite sem a upravte štýl predlohy nadpisov</a:t>
            </a:r>
          </a:p>
        </p:txBody>
      </p:sp>
      <p:sp>
        <p:nvSpPr>
          <p:cNvPr id="3" name="Zástupný symbol textu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sk-SK" noProof="0"/>
              <a:t>Kliknutím upravíte štýly predlohy textu</a:t>
            </a:r>
          </a:p>
          <a:p>
            <a:pPr lvl="1" rtl="0"/>
            <a:r>
              <a:rPr lang="sk-SK" noProof="0"/>
              <a:t>Druhá úroveň</a:t>
            </a:r>
          </a:p>
          <a:p>
            <a:pPr lvl="2" rtl="0"/>
            <a:r>
              <a:rPr lang="sk-SK" noProof="0"/>
              <a:t>Tretia úroveň</a:t>
            </a:r>
          </a:p>
          <a:p>
            <a:pPr lvl="3" rtl="0"/>
            <a:r>
              <a:rPr lang="sk-SK" noProof="0"/>
              <a:t>Štvrtá úroveň</a:t>
            </a:r>
          </a:p>
          <a:p>
            <a:pPr lvl="4" rtl="0"/>
            <a:r>
              <a:rPr lang="sk-SK" noProof="0"/>
              <a:t>Piata úroveň</a:t>
            </a:r>
          </a:p>
        </p:txBody>
      </p:sp>
      <p:sp>
        <p:nvSpPr>
          <p:cNvPr id="4" name="Zástupný symbol dátumu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endParaRPr lang="sk-SK" noProof="0"/>
          </a:p>
        </p:txBody>
      </p:sp>
      <p:sp>
        <p:nvSpPr>
          <p:cNvPr id="5" name="Zástupný symbol päty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sk-SK" noProof="0"/>
          </a:p>
        </p:txBody>
      </p:sp>
      <p:sp>
        <p:nvSpPr>
          <p:cNvPr id="6" name="Zástupný symbol čísla snímky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sk-SK" noProof="0" smtClean="0"/>
              <a:pPr/>
              <a:t>‹#›</a:t>
            </a:fld>
            <a:endParaRPr lang="sk-SK" noProof="0"/>
          </a:p>
        </p:txBody>
      </p:sp>
      <p:cxnSp>
        <p:nvCxnSpPr>
          <p:cNvPr id="8" name="Priama spojnica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5807FA-106B-EB1D-1523-8A00B6DB06A4}"/>
              </a:ext>
            </a:extLst>
          </p:cNvPr>
          <p:cNvPicPr>
            <a:picLocks noChangeAspect="1"/>
          </p:cNvPicPr>
          <p:nvPr/>
        </p:nvPicPr>
        <p:blipFill>
          <a:blip r:embed="rId3"/>
          <a:stretch>
            <a:fillRect/>
          </a:stretch>
        </p:blipFill>
        <p:spPr>
          <a:xfrm>
            <a:off x="670216" y="635000"/>
            <a:ext cx="6478633" cy="2311400"/>
          </a:xfrm>
          <a:prstGeom prst="rect">
            <a:avLst/>
          </a:prstGeom>
        </p:spPr>
      </p:pic>
      <p:pic>
        <p:nvPicPr>
          <p:cNvPr id="10" name="Picture 9">
            <a:extLst>
              <a:ext uri="{FF2B5EF4-FFF2-40B4-BE49-F238E27FC236}">
                <a16:creationId xmlns:a16="http://schemas.microsoft.com/office/drawing/2014/main" id="{3E21811C-B439-2D9A-3BB3-C38CE1CFB9AA}"/>
              </a:ext>
            </a:extLst>
          </p:cNvPr>
          <p:cNvPicPr>
            <a:picLocks noChangeAspect="1"/>
          </p:cNvPicPr>
          <p:nvPr/>
        </p:nvPicPr>
        <p:blipFill>
          <a:blip r:embed="rId4"/>
          <a:stretch>
            <a:fillRect/>
          </a:stretch>
        </p:blipFill>
        <p:spPr>
          <a:xfrm>
            <a:off x="8780359" y="410876"/>
            <a:ext cx="2741425" cy="2535524"/>
          </a:xfrm>
          <a:prstGeom prst="rect">
            <a:avLst/>
          </a:prstGeom>
        </p:spPr>
      </p:pic>
      <p:pic>
        <p:nvPicPr>
          <p:cNvPr id="12" name="Picture 11">
            <a:extLst>
              <a:ext uri="{FF2B5EF4-FFF2-40B4-BE49-F238E27FC236}">
                <a16:creationId xmlns:a16="http://schemas.microsoft.com/office/drawing/2014/main" id="{328A514B-A992-135A-6359-6DA99F0DDF52}"/>
              </a:ext>
            </a:extLst>
          </p:cNvPr>
          <p:cNvPicPr>
            <a:picLocks noChangeAspect="1"/>
          </p:cNvPicPr>
          <p:nvPr/>
        </p:nvPicPr>
        <p:blipFill>
          <a:blip r:embed="rId5"/>
          <a:stretch>
            <a:fillRect/>
          </a:stretch>
        </p:blipFill>
        <p:spPr>
          <a:xfrm>
            <a:off x="1591733" y="3578324"/>
            <a:ext cx="3429950" cy="2335400"/>
          </a:xfrm>
          <a:prstGeom prst="rect">
            <a:avLst/>
          </a:prstGeom>
        </p:spPr>
      </p:pic>
      <p:pic>
        <p:nvPicPr>
          <p:cNvPr id="14" name="Picture 13">
            <a:extLst>
              <a:ext uri="{FF2B5EF4-FFF2-40B4-BE49-F238E27FC236}">
                <a16:creationId xmlns:a16="http://schemas.microsoft.com/office/drawing/2014/main" id="{AD7E6618-204A-FF12-0DC2-8E085EC81DC1}"/>
              </a:ext>
            </a:extLst>
          </p:cNvPr>
          <p:cNvPicPr>
            <a:picLocks noChangeAspect="1"/>
          </p:cNvPicPr>
          <p:nvPr/>
        </p:nvPicPr>
        <p:blipFill>
          <a:blip r:embed="rId6"/>
          <a:stretch>
            <a:fillRect/>
          </a:stretch>
        </p:blipFill>
        <p:spPr>
          <a:xfrm>
            <a:off x="6011464" y="3911601"/>
            <a:ext cx="5706271" cy="2162477"/>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85C72-78BB-9984-2EE8-190A6F5DF18C}"/>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02831E4D-F242-A091-3B66-B0672075F1C8}"/>
              </a:ext>
            </a:extLst>
          </p:cNvPr>
          <p:cNvSpPr>
            <a:spLocks noGrp="1"/>
          </p:cNvSpPr>
          <p:nvPr>
            <p:ph type="title"/>
          </p:nvPr>
        </p:nvSpPr>
        <p:spPr>
          <a:xfrm>
            <a:off x="521207" y="448056"/>
            <a:ext cx="9517942" cy="640080"/>
          </a:xfrm>
        </p:spPr>
        <p:txBody>
          <a:bodyPr rtlCol="0">
            <a:noAutofit/>
          </a:bodyPr>
          <a:lstStyle/>
          <a:p>
            <a:r>
              <a:rPr lang="en-US" dirty="0">
                <a:latin typeface="Segoe UI" panose="020B0502040204020203" pitchFamily="34" charset="0"/>
                <a:cs typeface="Segoe UI" panose="020B0502040204020203" pitchFamily="34" charset="0"/>
              </a:rPr>
              <a:t>Conditional probability: </a:t>
            </a:r>
            <a:r>
              <a:rPr lang="sk-SK" dirty="0" err="1">
                <a:latin typeface="Segoe UI" panose="020B0502040204020203" pitchFamily="34" charset="0"/>
                <a:cs typeface="Segoe UI" panose="020B0502040204020203" pitchFamily="34" charset="0"/>
              </a:rPr>
              <a:t>Visualisations</a:t>
            </a:r>
            <a:r>
              <a:rPr lang="sk-SK" dirty="0">
                <a:latin typeface="Segoe UI" panose="020B0502040204020203" pitchFamily="34" charset="0"/>
                <a:cs typeface="Segoe UI" panose="020B0502040204020203" pitchFamily="34" charset="0"/>
              </a:rPr>
              <a:t> in </a:t>
            </a:r>
            <a:r>
              <a:rPr lang="sk-SK" i="1" dirty="0" err="1">
                <a:latin typeface="Segoe UI" panose="020B0502040204020203" pitchFamily="34" charset="0"/>
                <a:cs typeface="Segoe UI" panose="020B0502040204020203" pitchFamily="34" charset="0"/>
              </a:rPr>
              <a:t>Cabs</a:t>
            </a:r>
            <a:r>
              <a:rPr lang="en-US" i="1" dirty="0">
                <a:latin typeface="Segoe UI" panose="020B0502040204020203" pitchFamily="34" charset="0"/>
                <a:cs typeface="Segoe UI" panose="020B0502040204020203" pitchFamily="34" charset="0"/>
              </a:rPr>
              <a:t>’</a:t>
            </a:r>
            <a:r>
              <a:rPr lang="sk-SK" i="1"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P</a:t>
            </a:r>
            <a:r>
              <a:rPr lang="sk-SK" i="1" dirty="0" err="1">
                <a:latin typeface="Segoe UI" panose="020B0502040204020203" pitchFamily="34" charset="0"/>
                <a:cs typeface="Segoe UI" panose="020B0502040204020203" pitchFamily="34" charset="0"/>
              </a:rPr>
              <a:t>roblem</a:t>
            </a:r>
            <a:endParaRPr lang="en-US" i="1" dirty="0">
              <a:latin typeface="Segoe UI" panose="020B0502040204020203" pitchFamily="34" charset="0"/>
              <a:cs typeface="Segoe UI" panose="020B0502040204020203" pitchFamily="34" charset="0"/>
            </a:endParaRPr>
          </a:p>
        </p:txBody>
      </p:sp>
      <p:sp>
        <p:nvSpPr>
          <p:cNvPr id="38" name="Zástupný symbol obsahu 17">
            <a:extLst>
              <a:ext uri="{FF2B5EF4-FFF2-40B4-BE49-F238E27FC236}">
                <a16:creationId xmlns:a16="http://schemas.microsoft.com/office/drawing/2014/main" id="{BF8E8558-7BDB-5CE8-ACA5-0C4DAAE3D92F}"/>
              </a:ext>
            </a:extLst>
          </p:cNvPr>
          <p:cNvSpPr txBox="1">
            <a:spLocks/>
          </p:cNvSpPr>
          <p:nvPr/>
        </p:nvSpPr>
        <p:spPr>
          <a:xfrm>
            <a:off x="541609" y="1524708"/>
            <a:ext cx="11247620"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defRPr/>
            </a:pPr>
            <a:r>
              <a:rPr lang="en-US" sz="2400" i="1" noProof="0" dirty="0">
                <a:latin typeface="Segoe UI" panose="020B0502040204020203" pitchFamily="34" charset="0"/>
                <a:cs typeface="Segoe UI" panose="020B0502040204020203" pitchFamily="34" charset="0"/>
              </a:rPr>
              <a:t>A cab was involved in a hit and run accident at night. Two cab companies, the Green and the Blue, operate in the city. 85% of the cabs in the city are Green and 15% are Blue.</a:t>
            </a:r>
          </a:p>
          <a:p>
            <a:pPr marL="0" indent="0">
              <a:lnSpc>
                <a:spcPct val="100000"/>
              </a:lnSpc>
              <a:spcAft>
                <a:spcPts val="600"/>
              </a:spcAft>
              <a:buNone/>
              <a:defRPr/>
            </a:pPr>
            <a:r>
              <a:rPr lang="en-US" sz="2400" i="1" noProof="0" dirty="0">
                <a:latin typeface="Segoe UI" panose="020B0502040204020203" pitchFamily="34" charset="0"/>
                <a:cs typeface="Segoe UI" panose="020B0502040204020203" pitchFamily="34" charset="0"/>
              </a:rPr>
              <a:t>A witness identified the cab as Blue. The court tested the reliability of the witness under the same circumstances that existed on the night of the accident and concluded that the witness correctly identified each one of the two colors 75% of the time and failed 25% of the time.</a:t>
            </a:r>
          </a:p>
          <a:p>
            <a:pPr marL="0" indent="0">
              <a:lnSpc>
                <a:spcPct val="100000"/>
              </a:lnSpc>
              <a:spcAft>
                <a:spcPts val="600"/>
              </a:spcAft>
              <a:buNone/>
              <a:defRPr/>
            </a:pPr>
            <a:r>
              <a:rPr lang="en-US" sz="2400" i="1" noProof="0" dirty="0">
                <a:latin typeface="Segoe UI" panose="020B0502040204020203" pitchFamily="34" charset="0"/>
                <a:cs typeface="Segoe UI" panose="020B0502040204020203" pitchFamily="34" charset="0"/>
              </a:rPr>
              <a:t>What is the probability that the cab involved in the accident was Blue rather than Green knowing that this witness identified it as Blue?</a:t>
            </a:r>
          </a:p>
          <a:p>
            <a:pPr marL="0" indent="0" algn="r">
              <a:lnSpc>
                <a:spcPct val="100000"/>
              </a:lnSpc>
              <a:spcAft>
                <a:spcPts val="600"/>
              </a:spcAft>
              <a:buNone/>
              <a:defRPr/>
            </a:pPr>
            <a:r>
              <a:rPr lang="en-US" sz="2400" i="1" noProof="0" dirty="0">
                <a:latin typeface="Segoe UI" panose="020B0502040204020203" pitchFamily="34" charset="0"/>
                <a:cs typeface="Segoe UI" panose="020B0502040204020203" pitchFamily="34" charset="0"/>
              </a:rPr>
              <a:t>(Tversky &amp; Kahneman, 1980)</a:t>
            </a:r>
          </a:p>
        </p:txBody>
      </p:sp>
      <p:sp>
        <p:nvSpPr>
          <p:cNvPr id="4" name="Slide Number Placeholder 3">
            <a:extLst>
              <a:ext uri="{FF2B5EF4-FFF2-40B4-BE49-F238E27FC236}">
                <a16:creationId xmlns:a16="http://schemas.microsoft.com/office/drawing/2014/main" id="{3865A73D-E13D-D798-CE0D-FBA29F13C752}"/>
              </a:ext>
            </a:extLst>
          </p:cNvPr>
          <p:cNvSpPr>
            <a:spLocks noGrp="1"/>
          </p:cNvSpPr>
          <p:nvPr>
            <p:ph type="sldNum" sz="quarter" idx="4"/>
          </p:nvPr>
        </p:nvSpPr>
        <p:spPr/>
        <p:txBody>
          <a:bodyPr/>
          <a:lstStyle/>
          <a:p>
            <a:pPr rtl="0"/>
            <a:fld id="{9860EDB8-5305-433F-BE41-D7A86D811DB3}" type="slidenum">
              <a:rPr lang="sk-SK" noProof="0" smtClean="0"/>
              <a:pPr rtl="0"/>
              <a:t>10</a:t>
            </a:fld>
            <a:endParaRPr lang="sk-SK" noProof="0"/>
          </a:p>
        </p:txBody>
      </p:sp>
      <p:sp>
        <p:nvSpPr>
          <p:cNvPr id="5" name="TextBox 4">
            <a:extLst>
              <a:ext uri="{FF2B5EF4-FFF2-40B4-BE49-F238E27FC236}">
                <a16:creationId xmlns:a16="http://schemas.microsoft.com/office/drawing/2014/main" id="{10453673-2A3B-D7F0-F4E7-B90CE6D62ABA}"/>
              </a:ext>
            </a:extLst>
          </p:cNvPr>
          <p:cNvSpPr txBox="1"/>
          <p:nvPr/>
        </p:nvSpPr>
        <p:spPr>
          <a:xfrm>
            <a:off x="521207" y="6373887"/>
            <a:ext cx="10591800" cy="307777"/>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sz="1400" dirty="0"/>
              <a:t>Tversky, A., &amp; Kahneman, D. (1980). Causal schemas in judgments under uncertainty.</a:t>
            </a:r>
            <a:endParaRPr lang="sk-SK" sz="1400" dirty="0"/>
          </a:p>
        </p:txBody>
      </p:sp>
    </p:spTree>
    <p:extLst>
      <p:ext uri="{BB962C8B-B14F-4D97-AF65-F5344CB8AC3E}">
        <p14:creationId xmlns:p14="http://schemas.microsoft.com/office/powerpoint/2010/main" val="15839956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9CEFD-C640-A4E3-C106-07D88D13E04D}"/>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F32E587A-90D6-198F-9ED2-9E40058F162A}"/>
              </a:ext>
            </a:extLst>
          </p:cNvPr>
          <p:cNvSpPr>
            <a:spLocks noGrp="1"/>
          </p:cNvSpPr>
          <p:nvPr>
            <p:ph type="title"/>
          </p:nvPr>
        </p:nvSpPr>
        <p:spPr>
          <a:xfrm>
            <a:off x="521207" y="448056"/>
            <a:ext cx="9517942" cy="640080"/>
          </a:xfrm>
        </p:spPr>
        <p:txBody>
          <a:bodyPr rtlCol="0">
            <a:noAutofit/>
          </a:bodyPr>
          <a:lstStyle/>
          <a:p>
            <a:r>
              <a:rPr lang="en-US" noProof="0" dirty="0">
                <a:latin typeface="Segoe UI" panose="020B0502040204020203" pitchFamily="34" charset="0"/>
                <a:cs typeface="Segoe UI" panose="020B0502040204020203" pitchFamily="34" charset="0"/>
              </a:rPr>
              <a:t>Visualizations in </a:t>
            </a:r>
            <a:r>
              <a:rPr lang="en-US" i="1" noProof="0" dirty="0">
                <a:latin typeface="Segoe UI" panose="020B0502040204020203" pitchFamily="34" charset="0"/>
                <a:cs typeface="Segoe UI" panose="020B0502040204020203" pitchFamily="34" charset="0"/>
              </a:rPr>
              <a:t>Cabs’ Problem</a:t>
            </a:r>
          </a:p>
        </p:txBody>
      </p:sp>
      <p:sp>
        <p:nvSpPr>
          <p:cNvPr id="4" name="Slide Number Placeholder 3">
            <a:extLst>
              <a:ext uri="{FF2B5EF4-FFF2-40B4-BE49-F238E27FC236}">
                <a16:creationId xmlns:a16="http://schemas.microsoft.com/office/drawing/2014/main" id="{9D963AC6-7CFA-0A6F-5883-EEA47CCCDBAC}"/>
              </a:ext>
            </a:extLst>
          </p:cNvPr>
          <p:cNvSpPr>
            <a:spLocks noGrp="1"/>
          </p:cNvSpPr>
          <p:nvPr>
            <p:ph type="sldNum" sz="quarter" idx="4"/>
          </p:nvPr>
        </p:nvSpPr>
        <p:spPr/>
        <p:txBody>
          <a:bodyPr/>
          <a:lstStyle/>
          <a:p>
            <a:pPr rtl="0"/>
            <a:fld id="{9860EDB8-5305-433F-BE41-D7A86D811DB3}" type="slidenum">
              <a:rPr lang="sk-SK" noProof="0" smtClean="0"/>
              <a:pPr rtl="0"/>
              <a:t>11</a:t>
            </a:fld>
            <a:endParaRPr lang="sk-SK" noProof="0"/>
          </a:p>
        </p:txBody>
      </p:sp>
      <p:sp>
        <p:nvSpPr>
          <p:cNvPr id="5" name="TextBox 4">
            <a:extLst>
              <a:ext uri="{FF2B5EF4-FFF2-40B4-BE49-F238E27FC236}">
                <a16:creationId xmlns:a16="http://schemas.microsoft.com/office/drawing/2014/main" id="{140919C3-B13B-7E52-350A-788CAEB65DB6}"/>
              </a:ext>
            </a:extLst>
          </p:cNvPr>
          <p:cNvSpPr txBox="1"/>
          <p:nvPr/>
        </p:nvSpPr>
        <p:spPr>
          <a:xfrm>
            <a:off x="800100" y="6409944"/>
            <a:ext cx="10591800" cy="307777"/>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sk-SK" sz="1400" dirty="0"/>
              <a:t>Vankúš, P., &amp; Vargová, M. (2025). Vizualizácie úlohy z podmienenej pravdepodobnosti.</a:t>
            </a:r>
            <a:endParaRPr lang="sk-SK" sz="1400" dirty="0">
              <a:solidFill>
                <a:srgbClr val="FF0000"/>
              </a:solidFill>
            </a:endParaRPr>
          </a:p>
        </p:txBody>
      </p:sp>
      <p:pic>
        <p:nvPicPr>
          <p:cNvPr id="2" name="Picture 1">
            <a:extLst>
              <a:ext uri="{FF2B5EF4-FFF2-40B4-BE49-F238E27FC236}">
                <a16:creationId xmlns:a16="http://schemas.microsoft.com/office/drawing/2014/main" id="{95BD7017-F4DB-7BC6-8D54-BE6DD19B7F58}"/>
              </a:ext>
            </a:extLst>
          </p:cNvPr>
          <p:cNvPicPr>
            <a:picLocks noChangeAspect="1"/>
          </p:cNvPicPr>
          <p:nvPr/>
        </p:nvPicPr>
        <p:blipFill>
          <a:blip r:embed="rId3"/>
          <a:stretch>
            <a:fillRect/>
          </a:stretch>
        </p:blipFill>
        <p:spPr>
          <a:xfrm>
            <a:off x="2099247" y="1214789"/>
            <a:ext cx="7993505" cy="5092159"/>
          </a:xfrm>
          <a:prstGeom prst="rect">
            <a:avLst/>
          </a:prstGeom>
        </p:spPr>
      </p:pic>
    </p:spTree>
    <p:extLst>
      <p:ext uri="{BB962C8B-B14F-4D97-AF65-F5344CB8AC3E}">
        <p14:creationId xmlns:p14="http://schemas.microsoft.com/office/powerpoint/2010/main" val="26848879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1055B-4BF0-6C98-B0DA-36C9ED3DA310}"/>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F4B00AD0-1877-1638-B053-6BC97BA594C1}"/>
              </a:ext>
            </a:extLst>
          </p:cNvPr>
          <p:cNvSpPr>
            <a:spLocks noGrp="1"/>
          </p:cNvSpPr>
          <p:nvPr>
            <p:ph type="title"/>
          </p:nvPr>
        </p:nvSpPr>
        <p:spPr>
          <a:xfrm>
            <a:off x="521207" y="448056"/>
            <a:ext cx="9517942" cy="640080"/>
          </a:xfrm>
        </p:spPr>
        <p:txBody>
          <a:bodyPr rtlCol="0">
            <a:noAutofit/>
          </a:bodyPr>
          <a:lstStyle/>
          <a:p>
            <a:r>
              <a:rPr lang="sk-SK" noProof="0" dirty="0" err="1">
                <a:latin typeface="Segoe UI" panose="020B0502040204020203" pitchFamily="34" charset="0"/>
                <a:cs typeface="Segoe UI" panose="020B0502040204020203" pitchFamily="34" charset="0"/>
              </a:rPr>
              <a:t>Conditional</a:t>
            </a:r>
            <a:r>
              <a:rPr lang="en-US" noProof="0" dirty="0">
                <a:latin typeface="Segoe UI" panose="020B0502040204020203" pitchFamily="34" charset="0"/>
                <a:cs typeface="Segoe UI" panose="020B0502040204020203" pitchFamily="34" charset="0"/>
              </a:rPr>
              <a:t> probability: misconceptions</a:t>
            </a:r>
          </a:p>
        </p:txBody>
      </p:sp>
      <mc:AlternateContent xmlns:mc="http://schemas.openxmlformats.org/markup-compatibility/2006">
        <mc:Choice xmlns:a14="http://schemas.microsoft.com/office/drawing/2010/main" Requires="a14">
          <p:sp>
            <p:nvSpPr>
              <p:cNvPr id="38" name="Zástupný symbol obsahu 17">
                <a:extLst>
                  <a:ext uri="{FF2B5EF4-FFF2-40B4-BE49-F238E27FC236}">
                    <a16:creationId xmlns:a16="http://schemas.microsoft.com/office/drawing/2014/main" id="{F2CFCDEC-74C1-269F-B1F8-3F63BCB9AEC5}"/>
                  </a:ext>
                </a:extLst>
              </p:cNvPr>
              <p:cNvSpPr txBox="1">
                <a:spLocks/>
              </p:cNvSpPr>
              <p:nvPr/>
            </p:nvSpPr>
            <p:spPr>
              <a:xfrm>
                <a:off x="620598" y="1401887"/>
                <a:ext cx="8822524"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800" b="1" noProof="0" dirty="0"/>
                  <a:t>Not Recognizing the Restricted Probability Space</a:t>
                </a:r>
                <a:endParaRPr lang="sk-SK" sz="1800" b="1" noProof="0" dirty="0"/>
              </a:p>
              <a:p>
                <a:pPr lvl="1"/>
                <a:r>
                  <a:rPr lang="en-US" sz="1800" noProof="0" dirty="0"/>
                  <a:t>Students fail to notice that a condition narrows the probability space.</a:t>
                </a:r>
                <a:endParaRPr lang="sk-SK" sz="1800" noProof="0" dirty="0"/>
              </a:p>
              <a:p>
                <a:pPr lvl="1"/>
                <a:r>
                  <a:rPr lang="en-US" sz="1800" noProof="0" dirty="0"/>
                  <a:t>This affects the frequencies used in calculating the desired probability.</a:t>
                </a:r>
                <a:endParaRPr lang="sk-SK" sz="1800" noProof="0" dirty="0"/>
              </a:p>
              <a:p>
                <a:r>
                  <a:rPr lang="sk-SK" sz="1800" b="1" dirty="0" err="1"/>
                  <a:t>Confusing</a:t>
                </a:r>
                <a:r>
                  <a:rPr lang="sk-SK" sz="1800" b="1" dirty="0"/>
                  <a:t> </a:t>
                </a:r>
                <a14:m>
                  <m:oMath xmlns:m="http://schemas.openxmlformats.org/officeDocument/2006/math">
                    <m:r>
                      <a:rPr lang="sk-SK" sz="2400" b="1"/>
                      <m:t>𝑃</m:t>
                    </m:r>
                    <m:d>
                      <m:dPr>
                        <m:ctrlPr>
                          <a:rPr lang="ar-AE" sz="2400" b="1"/>
                        </m:ctrlPr>
                      </m:dPr>
                      <m:e>
                        <m:r>
                          <a:rPr lang="ar-AE" sz="2400" b="1"/>
                          <m:t>𝐴</m:t>
                        </m:r>
                        <m:r>
                          <a:rPr lang="ar-AE" sz="2400" b="1"/>
                          <m:t>∣</m:t>
                        </m:r>
                        <m:r>
                          <a:rPr lang="ar-AE" sz="2400" b="1"/>
                          <m:t>𝐵</m:t>
                        </m:r>
                      </m:e>
                    </m:d>
                  </m:oMath>
                </a14:m>
                <a:r>
                  <a:rPr lang="sk-SK" sz="1800" b="1" dirty="0"/>
                  <a:t> and </a:t>
                </a:r>
                <a14:m>
                  <m:oMath xmlns:m="http://schemas.openxmlformats.org/officeDocument/2006/math">
                    <m:r>
                      <a:rPr lang="sk-SK" sz="2400" b="1"/>
                      <m:t>𝑃</m:t>
                    </m:r>
                    <m:d>
                      <m:dPr>
                        <m:ctrlPr>
                          <a:rPr lang="ar-AE" sz="2400" b="1"/>
                        </m:ctrlPr>
                      </m:dPr>
                      <m:e>
                        <m:r>
                          <a:rPr lang="ar-AE" sz="2400" b="1"/>
                          <m:t>𝐵</m:t>
                        </m:r>
                        <m:r>
                          <a:rPr lang="ar-AE" sz="2400" b="1"/>
                          <m:t>∣</m:t>
                        </m:r>
                        <m:r>
                          <a:rPr lang="ar-AE" sz="2400" b="1"/>
                          <m:t>𝐴</m:t>
                        </m:r>
                      </m:e>
                    </m:d>
                  </m:oMath>
                </a14:m>
                <a:endParaRPr lang="sk-SK" sz="2400" b="1" dirty="0"/>
              </a:p>
              <a:p>
                <a:pPr lvl="1"/>
                <a:r>
                  <a:rPr lang="sk-SK" sz="1800" noProof="0" dirty="0"/>
                  <a:t>S</a:t>
                </a:r>
                <a:r>
                  <a:rPr lang="en-US" sz="1800" noProof="0" dirty="0" err="1"/>
                  <a:t>tudents</a:t>
                </a:r>
                <a:r>
                  <a:rPr lang="en-US" sz="1800" noProof="0" dirty="0"/>
                  <a:t> often mix up the two conditional probabilities.</a:t>
                </a:r>
              </a:p>
              <a:p>
                <a:pPr>
                  <a:buFont typeface="Arial" panose="020B0604020202020204" pitchFamily="34" charset="0"/>
                  <a:buChar char="•"/>
                </a:pPr>
                <a:r>
                  <a:rPr lang="en-US" sz="1800" b="1" dirty="0"/>
                  <a:t>Uncertainty about:</a:t>
                </a:r>
              </a:p>
              <a:p>
                <a:pPr marL="742950" lvl="1" indent="-285750">
                  <a:buFont typeface="Arial" panose="020B0604020202020204" pitchFamily="34" charset="0"/>
                  <a:buChar char="•"/>
                </a:pPr>
                <a:r>
                  <a:rPr lang="en-US" sz="1800" dirty="0"/>
                  <a:t>Which value they are supposed to find.</a:t>
                </a:r>
              </a:p>
              <a:p>
                <a:pPr marL="742950" lvl="1" indent="-285750">
                  <a:buFont typeface="Arial" panose="020B0604020202020204" pitchFamily="34" charset="0"/>
                  <a:buChar char="•"/>
                </a:pPr>
                <a:r>
                  <a:rPr lang="en-US" sz="1800" dirty="0"/>
                  <a:t>Which value is already given in the problem.</a:t>
                </a:r>
              </a:p>
              <a:p>
                <a:pPr marL="0" indent="0" algn="r">
                  <a:lnSpc>
                    <a:spcPct val="100000"/>
                  </a:lnSpc>
                  <a:spcAft>
                    <a:spcPts val="600"/>
                  </a:spcAft>
                  <a:buNone/>
                  <a:defRPr/>
                </a:pPr>
                <a:endParaRPr lang="en-US" sz="1800" dirty="0">
                  <a:latin typeface="Segoe UI" panose="020B0502040204020203" pitchFamily="34" charset="0"/>
                  <a:cs typeface="Segoe UI" panose="020B0502040204020203" pitchFamily="34" charset="0"/>
                </a:endParaRPr>
              </a:p>
            </p:txBody>
          </p:sp>
        </mc:Choice>
        <mc:Fallback>
          <p:sp>
            <p:nvSpPr>
              <p:cNvPr id="38" name="Zástupný symbol obsahu 17">
                <a:extLst>
                  <a:ext uri="{FF2B5EF4-FFF2-40B4-BE49-F238E27FC236}">
                    <a16:creationId xmlns:a16="http://schemas.microsoft.com/office/drawing/2014/main" id="{F2CFCDEC-74C1-269F-B1F8-3F63BCB9AEC5}"/>
                  </a:ext>
                </a:extLst>
              </p:cNvPr>
              <p:cNvSpPr txBox="1">
                <a:spLocks noRot="1" noChangeAspect="1" noMove="1" noResize="1" noEditPoints="1" noAdjustHandles="1" noChangeArrowheads="1" noChangeShapeType="1" noTextEdit="1"/>
              </p:cNvSpPr>
              <p:nvPr/>
            </p:nvSpPr>
            <p:spPr>
              <a:xfrm>
                <a:off x="620598" y="1401887"/>
                <a:ext cx="8822524" cy="4885236"/>
              </a:xfrm>
              <a:prstGeom prst="rect">
                <a:avLst/>
              </a:prstGeom>
              <a:blipFill>
                <a:blip r:embed="rId3"/>
                <a:stretch>
                  <a:fillRect l="-484" t="-1623"/>
                </a:stretch>
              </a:blipFill>
            </p:spPr>
            <p:txBody>
              <a:bodyPr/>
              <a:lstStyle/>
              <a:p>
                <a:r>
                  <a:rPr lang="sk-SK">
                    <a:noFill/>
                  </a:rPr>
                  <a:t> </a:t>
                </a:r>
              </a:p>
            </p:txBody>
          </p:sp>
        </mc:Fallback>
      </mc:AlternateContent>
      <p:sp>
        <p:nvSpPr>
          <p:cNvPr id="4" name="Slide Number Placeholder 3">
            <a:extLst>
              <a:ext uri="{FF2B5EF4-FFF2-40B4-BE49-F238E27FC236}">
                <a16:creationId xmlns:a16="http://schemas.microsoft.com/office/drawing/2014/main" id="{E9E3AA49-666E-574F-529A-DF2E4903EA40}"/>
              </a:ext>
            </a:extLst>
          </p:cNvPr>
          <p:cNvSpPr>
            <a:spLocks noGrp="1"/>
          </p:cNvSpPr>
          <p:nvPr>
            <p:ph type="sldNum" sz="quarter" idx="4"/>
          </p:nvPr>
        </p:nvSpPr>
        <p:spPr/>
        <p:txBody>
          <a:bodyPr/>
          <a:lstStyle/>
          <a:p>
            <a:pPr rtl="0"/>
            <a:fld id="{9860EDB8-5305-433F-BE41-D7A86D811DB3}" type="slidenum">
              <a:rPr lang="sk-SK" noProof="0" smtClean="0"/>
              <a:pPr rtl="0"/>
              <a:t>12</a:t>
            </a:fld>
            <a:endParaRPr lang="sk-SK" noProof="0"/>
          </a:p>
        </p:txBody>
      </p:sp>
    </p:spTree>
    <p:extLst>
      <p:ext uri="{BB962C8B-B14F-4D97-AF65-F5344CB8AC3E}">
        <p14:creationId xmlns:p14="http://schemas.microsoft.com/office/powerpoint/2010/main" val="42496673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25129-6B4C-B385-C190-AD2523CAF1DD}"/>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153ABBCB-2CC5-7262-B141-A4D73206AF51}"/>
              </a:ext>
            </a:extLst>
          </p:cNvPr>
          <p:cNvSpPr>
            <a:spLocks noGrp="1"/>
          </p:cNvSpPr>
          <p:nvPr>
            <p:ph type="title"/>
          </p:nvPr>
        </p:nvSpPr>
        <p:spPr>
          <a:xfrm>
            <a:off x="521207" y="448056"/>
            <a:ext cx="9517942" cy="640080"/>
          </a:xfrm>
        </p:spPr>
        <p:txBody>
          <a:bodyPr rtlCol="0">
            <a:noAutofit/>
          </a:bodyPr>
          <a:lstStyle/>
          <a:p>
            <a:r>
              <a:rPr lang="en-US" noProof="0" dirty="0">
                <a:latin typeface="Segoe UI" panose="020B0502040204020203" pitchFamily="34" charset="0"/>
                <a:cs typeface="Segoe UI" panose="020B0502040204020203" pitchFamily="34" charset="0"/>
              </a:rPr>
              <a:t>Expected value: Dices with modified numbering</a:t>
            </a:r>
          </a:p>
        </p:txBody>
      </p:sp>
      <p:sp>
        <p:nvSpPr>
          <p:cNvPr id="38" name="Zástupný symbol obsahu 17">
            <a:extLst>
              <a:ext uri="{FF2B5EF4-FFF2-40B4-BE49-F238E27FC236}">
                <a16:creationId xmlns:a16="http://schemas.microsoft.com/office/drawing/2014/main" id="{ADCC2CE2-562F-5735-71DE-5CFDB295370F}"/>
              </a:ext>
            </a:extLst>
          </p:cNvPr>
          <p:cNvSpPr txBox="1">
            <a:spLocks/>
          </p:cNvSpPr>
          <p:nvPr/>
        </p:nvSpPr>
        <p:spPr>
          <a:xfrm>
            <a:off x="541609" y="1524708"/>
            <a:ext cx="8822524"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defRPr/>
            </a:pPr>
            <a:r>
              <a:rPr lang="en-US" sz="2400" i="1" noProof="0" dirty="0">
                <a:latin typeface="Segoe UI" panose="020B0502040204020203" pitchFamily="34" charset="0"/>
                <a:cs typeface="Segoe UI" panose="020B0502040204020203" pitchFamily="34" charset="0"/>
              </a:rPr>
              <a:t>The table below shows six dice and the numbering of their faces.</a:t>
            </a:r>
          </a:p>
          <a:p>
            <a:pPr marL="0" indent="0">
              <a:lnSpc>
                <a:spcPct val="100000"/>
              </a:lnSpc>
              <a:spcAft>
                <a:spcPts val="600"/>
              </a:spcAft>
              <a:buNone/>
              <a:defRPr/>
            </a:pPr>
            <a:r>
              <a:rPr lang="en-US" sz="2400" i="1" noProof="0" dirty="0">
                <a:latin typeface="Segoe UI" panose="020B0502040204020203" pitchFamily="34" charset="0"/>
                <a:cs typeface="Segoe UI" panose="020B0502040204020203" pitchFamily="34" charset="0"/>
              </a:rPr>
              <a:t>Try to guess which die will produce the highest total sum after </a:t>
            </a:r>
            <a:br>
              <a:rPr lang="sk-SK" sz="2400" i="1" noProof="0" dirty="0">
                <a:latin typeface="Segoe UI" panose="020B0502040204020203" pitchFamily="34" charset="0"/>
                <a:cs typeface="Segoe UI" panose="020B0502040204020203" pitchFamily="34" charset="0"/>
              </a:rPr>
            </a:br>
            <a:r>
              <a:rPr lang="en-US" sz="2400" i="1" noProof="0" dirty="0">
                <a:latin typeface="Segoe UI" panose="020B0502040204020203" pitchFamily="34" charset="0"/>
                <a:cs typeface="Segoe UI" panose="020B0502040204020203" pitchFamily="34" charset="0"/>
              </a:rPr>
              <a:t>60 rolls.</a:t>
            </a:r>
          </a:p>
          <a:p>
            <a:pPr marL="0" indent="0">
              <a:lnSpc>
                <a:spcPct val="100000"/>
              </a:lnSpc>
              <a:spcAft>
                <a:spcPts val="0"/>
              </a:spcAft>
              <a:buNone/>
              <a:defRPr/>
            </a:pPr>
            <a:r>
              <a:rPr lang="en-US" sz="2400" i="1" noProof="0" dirty="0">
                <a:latin typeface="Segoe UI" panose="020B0502040204020203" pitchFamily="34" charset="0"/>
                <a:cs typeface="Segoe UI" panose="020B0502040204020203" pitchFamily="34" charset="0"/>
              </a:rPr>
              <a:t>Then, try to explain why you think this particular die will have the highest sum.</a:t>
            </a:r>
          </a:p>
          <a:p>
            <a:pPr marL="0" indent="0" algn="r">
              <a:lnSpc>
                <a:spcPct val="100000"/>
              </a:lnSpc>
              <a:spcBef>
                <a:spcPts val="600"/>
              </a:spcBef>
              <a:spcAft>
                <a:spcPts val="600"/>
              </a:spcAft>
              <a:buNone/>
              <a:defRPr/>
            </a:pPr>
            <a:r>
              <a:rPr lang="en-US" sz="2400" noProof="0" dirty="0">
                <a:latin typeface="Segoe UI" panose="020B0502040204020203" pitchFamily="34" charset="0"/>
                <a:cs typeface="Segoe UI" panose="020B0502040204020203" pitchFamily="34" charset="0"/>
              </a:rPr>
              <a:t>(Križánková, 2024)</a:t>
            </a:r>
            <a:endParaRPr lang="en-US" sz="1800" dirty="0">
              <a:latin typeface="Segoe UI" panose="020B0502040204020203" pitchFamily="34" charset="0"/>
              <a:cs typeface="Segoe UI" panose="020B0502040204020203" pitchFamily="34" charset="0"/>
            </a:endParaRPr>
          </a:p>
        </p:txBody>
      </p:sp>
      <p:pic>
        <p:nvPicPr>
          <p:cNvPr id="2" name="Picture 1">
            <a:extLst>
              <a:ext uri="{FF2B5EF4-FFF2-40B4-BE49-F238E27FC236}">
                <a16:creationId xmlns:a16="http://schemas.microsoft.com/office/drawing/2014/main" id="{FB656349-9E52-A4E3-7C12-164855EB0026}"/>
              </a:ext>
            </a:extLst>
          </p:cNvPr>
          <p:cNvPicPr>
            <a:picLocks noChangeAspect="1"/>
          </p:cNvPicPr>
          <p:nvPr/>
        </p:nvPicPr>
        <p:blipFill>
          <a:blip r:embed="rId3"/>
          <a:stretch>
            <a:fillRect/>
          </a:stretch>
        </p:blipFill>
        <p:spPr>
          <a:xfrm>
            <a:off x="1050437" y="3893936"/>
            <a:ext cx="4229741" cy="2370712"/>
          </a:xfrm>
          <a:prstGeom prst="rect">
            <a:avLst/>
          </a:prstGeom>
        </p:spPr>
      </p:pic>
      <p:pic>
        <p:nvPicPr>
          <p:cNvPr id="3" name="Picture 2">
            <a:extLst>
              <a:ext uri="{FF2B5EF4-FFF2-40B4-BE49-F238E27FC236}">
                <a16:creationId xmlns:a16="http://schemas.microsoft.com/office/drawing/2014/main" id="{57A3F012-A54C-C91C-05B3-36732E0ADD4B}"/>
              </a:ext>
            </a:extLst>
          </p:cNvPr>
          <p:cNvPicPr>
            <a:picLocks noChangeAspect="1"/>
          </p:cNvPicPr>
          <p:nvPr/>
        </p:nvPicPr>
        <p:blipFill>
          <a:blip r:embed="rId4"/>
          <a:stretch>
            <a:fillRect/>
          </a:stretch>
        </p:blipFill>
        <p:spPr>
          <a:xfrm>
            <a:off x="6426200" y="4266014"/>
            <a:ext cx="3054361" cy="1871634"/>
          </a:xfrm>
          <a:prstGeom prst="rect">
            <a:avLst/>
          </a:prstGeom>
        </p:spPr>
      </p:pic>
      <p:sp>
        <p:nvSpPr>
          <p:cNvPr id="4" name="Slide Number Placeholder 3">
            <a:extLst>
              <a:ext uri="{FF2B5EF4-FFF2-40B4-BE49-F238E27FC236}">
                <a16:creationId xmlns:a16="http://schemas.microsoft.com/office/drawing/2014/main" id="{3568623E-A1FD-49BB-F80F-57D8324E3DF4}"/>
              </a:ext>
            </a:extLst>
          </p:cNvPr>
          <p:cNvSpPr>
            <a:spLocks noGrp="1"/>
          </p:cNvSpPr>
          <p:nvPr>
            <p:ph type="sldNum" sz="quarter" idx="4"/>
          </p:nvPr>
        </p:nvSpPr>
        <p:spPr/>
        <p:txBody>
          <a:bodyPr/>
          <a:lstStyle/>
          <a:p>
            <a:pPr rtl="0"/>
            <a:fld id="{9860EDB8-5305-433F-BE41-D7A86D811DB3}" type="slidenum">
              <a:rPr lang="sk-SK" noProof="0" smtClean="0"/>
              <a:pPr rtl="0"/>
              <a:t>13</a:t>
            </a:fld>
            <a:endParaRPr lang="sk-SK" noProof="0"/>
          </a:p>
        </p:txBody>
      </p:sp>
      <p:sp>
        <p:nvSpPr>
          <p:cNvPr id="5" name="TextBox 4">
            <a:extLst>
              <a:ext uri="{FF2B5EF4-FFF2-40B4-BE49-F238E27FC236}">
                <a16:creationId xmlns:a16="http://schemas.microsoft.com/office/drawing/2014/main" id="{C902C4D0-5A6B-599A-9E4C-7179D8630AD1}"/>
              </a:ext>
            </a:extLst>
          </p:cNvPr>
          <p:cNvSpPr txBox="1"/>
          <p:nvPr/>
        </p:nvSpPr>
        <p:spPr>
          <a:xfrm>
            <a:off x="745067" y="6409944"/>
            <a:ext cx="10591800" cy="307777"/>
          </a:xfrm>
          <a:prstGeom prst="rect">
            <a:avLst/>
          </a:prstGeom>
          <a:noFill/>
        </p:spPr>
        <p:txBody>
          <a:bodyPr wrap="square" rtlCol="0">
            <a:spAutoFit/>
          </a:bodyPr>
          <a:lstStyle/>
          <a:p>
            <a:pPr marL="285750" indent="-285750">
              <a:buFont typeface="Courier New" panose="02070309020205020404" pitchFamily="49" charset="0"/>
              <a:buChar char="o"/>
            </a:pPr>
            <a:r>
              <a:rPr lang="sk-SK" sz="1400" dirty="0"/>
              <a:t>Križánková, M. (2024). Hrové vyučovanie pravdepodobnosti a štatistiky.</a:t>
            </a:r>
          </a:p>
        </p:txBody>
      </p:sp>
    </p:spTree>
    <p:extLst>
      <p:ext uri="{BB962C8B-B14F-4D97-AF65-F5344CB8AC3E}">
        <p14:creationId xmlns:p14="http://schemas.microsoft.com/office/powerpoint/2010/main" val="38585914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38A90-F076-8D02-CCE5-1AF008D24815}"/>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79E9064E-5D3C-CF27-3A53-967F577ADB85}"/>
              </a:ext>
            </a:extLst>
          </p:cNvPr>
          <p:cNvSpPr>
            <a:spLocks noGrp="1"/>
          </p:cNvSpPr>
          <p:nvPr>
            <p:ph type="title"/>
          </p:nvPr>
        </p:nvSpPr>
        <p:spPr>
          <a:xfrm>
            <a:off x="521207" y="448056"/>
            <a:ext cx="9517942" cy="640080"/>
          </a:xfrm>
        </p:spPr>
        <p:txBody>
          <a:bodyPr rtlCol="0">
            <a:noAutofit/>
          </a:bodyPr>
          <a:lstStyle/>
          <a:p>
            <a:r>
              <a:rPr lang="en-US" noProof="0" dirty="0">
                <a:latin typeface="Segoe UI" panose="020B0502040204020203" pitchFamily="34" charset="0"/>
                <a:cs typeface="Segoe UI" panose="020B0502040204020203" pitchFamily="34" charset="0"/>
              </a:rPr>
              <a:t>Expected value: misconceptions</a:t>
            </a:r>
          </a:p>
        </p:txBody>
      </p:sp>
      <p:sp>
        <p:nvSpPr>
          <p:cNvPr id="38" name="Zástupný symbol obsahu 17">
            <a:extLst>
              <a:ext uri="{FF2B5EF4-FFF2-40B4-BE49-F238E27FC236}">
                <a16:creationId xmlns:a16="http://schemas.microsoft.com/office/drawing/2014/main" id="{8F035AED-ECFB-7296-9D38-341C6F08E6B2}"/>
              </a:ext>
            </a:extLst>
          </p:cNvPr>
          <p:cNvSpPr txBox="1">
            <a:spLocks/>
          </p:cNvSpPr>
          <p:nvPr/>
        </p:nvSpPr>
        <p:spPr>
          <a:xfrm>
            <a:off x="620597" y="1401887"/>
            <a:ext cx="11462545"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800" b="1" noProof="0" dirty="0"/>
              <a:t>Misunderstanding the Law of Large Numbers</a:t>
            </a:r>
          </a:p>
          <a:p>
            <a:pPr lvl="1"/>
            <a:r>
              <a:rPr lang="en-US" sz="1800" dirty="0"/>
              <a:t>Students think the sum cannot be estimated without knowing exact outcomes.</a:t>
            </a:r>
          </a:p>
          <a:p>
            <a:r>
              <a:rPr lang="en-US" sz="1800" b="1" dirty="0"/>
              <a:t>Expected Value Must Be a Possible Outcome</a:t>
            </a:r>
            <a:endParaRPr lang="sk-SK" sz="2400" b="1" dirty="0"/>
          </a:p>
          <a:p>
            <a:pPr lvl="1"/>
            <a:r>
              <a:rPr lang="en-US" sz="1800" noProof="0" dirty="0"/>
              <a:t>Students struggle with the idea that the expected value may not appear on the die.</a:t>
            </a:r>
          </a:p>
          <a:p>
            <a:pPr lvl="1"/>
            <a:r>
              <a:rPr lang="en-US" sz="1800" noProof="0" dirty="0"/>
              <a:t>Example: mean of a standard die is 3.5, which is not a face value</a:t>
            </a:r>
          </a:p>
          <a:p>
            <a:r>
              <a:rPr lang="en-US" sz="1800" b="1" dirty="0"/>
              <a:t>Confusing Expected Value with the Most Probable Value</a:t>
            </a:r>
          </a:p>
          <a:p>
            <a:pPr lvl="1"/>
            <a:r>
              <a:rPr lang="en-US" sz="1800" dirty="0"/>
              <a:t>Some choose the die with more 6s as “best”.</a:t>
            </a:r>
          </a:p>
          <a:p>
            <a:pPr lvl="1"/>
            <a:r>
              <a:rPr lang="en-US" sz="1800" dirty="0"/>
              <a:t>Fail to see that dice with the same expected value are equivalent.</a:t>
            </a:r>
            <a:endParaRPr lang="en-US" sz="1800" dirty="0">
              <a:latin typeface="Segoe UI" panose="020B0502040204020203" pitchFamily="34" charset="0"/>
              <a:cs typeface="Segoe UI" panose="020B0502040204020203" pitchFamily="34" charset="0"/>
            </a:endParaRPr>
          </a:p>
          <a:p>
            <a:r>
              <a:rPr lang="en-US" sz="1800" b="1" dirty="0"/>
              <a:t>Expected Value as a Guaranteed Result</a:t>
            </a:r>
          </a:p>
          <a:p>
            <a:pPr lvl="1">
              <a:spcBef>
                <a:spcPts val="600"/>
              </a:spcBef>
              <a:spcAft>
                <a:spcPts val="0"/>
              </a:spcAft>
            </a:pPr>
            <a:r>
              <a:rPr lang="en-US" sz="1800" dirty="0"/>
              <a:t>Students believe a game with positive expected value must always produce a win, or that repeated play cannot lead to losses.</a:t>
            </a:r>
          </a:p>
          <a:p>
            <a:pPr lvl="1">
              <a:spcBef>
                <a:spcPts val="600"/>
              </a:spcBef>
              <a:spcAft>
                <a:spcPts val="0"/>
              </a:spcAft>
            </a:pPr>
            <a:r>
              <a:rPr lang="en-US" sz="1800" dirty="0"/>
              <a:t>Corrected through experimentation + reminding them of the Law of Large Numbers.</a:t>
            </a:r>
          </a:p>
        </p:txBody>
      </p:sp>
      <p:sp>
        <p:nvSpPr>
          <p:cNvPr id="4" name="Slide Number Placeholder 3">
            <a:extLst>
              <a:ext uri="{FF2B5EF4-FFF2-40B4-BE49-F238E27FC236}">
                <a16:creationId xmlns:a16="http://schemas.microsoft.com/office/drawing/2014/main" id="{E6771F4A-9937-2E85-A9D1-8D899D7F132E}"/>
              </a:ext>
            </a:extLst>
          </p:cNvPr>
          <p:cNvSpPr>
            <a:spLocks noGrp="1"/>
          </p:cNvSpPr>
          <p:nvPr>
            <p:ph type="sldNum" sz="quarter" idx="4"/>
          </p:nvPr>
        </p:nvSpPr>
        <p:spPr>
          <a:xfrm>
            <a:off x="10297886" y="6203952"/>
            <a:ext cx="1350639" cy="365125"/>
          </a:xfrm>
        </p:spPr>
        <p:txBody>
          <a:bodyPr/>
          <a:lstStyle/>
          <a:p>
            <a:pPr rtl="0"/>
            <a:fld id="{9860EDB8-5305-433F-BE41-D7A86D811DB3}" type="slidenum">
              <a:rPr lang="sk-SK" noProof="0" smtClean="0"/>
              <a:pPr rtl="0"/>
              <a:t>14</a:t>
            </a:fld>
            <a:endParaRPr lang="sk-SK" noProof="0" dirty="0"/>
          </a:p>
        </p:txBody>
      </p:sp>
    </p:spTree>
    <p:extLst>
      <p:ext uri="{BB962C8B-B14F-4D97-AF65-F5344CB8AC3E}">
        <p14:creationId xmlns:p14="http://schemas.microsoft.com/office/powerpoint/2010/main" val="5790738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59B2F-3A7E-43EE-A8E8-C4D47547AF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E1CCC1-0364-A779-1227-554678528371}"/>
              </a:ext>
            </a:extLst>
          </p:cNvPr>
          <p:cNvSpPr>
            <a:spLocks noGrp="1"/>
          </p:cNvSpPr>
          <p:nvPr>
            <p:ph type="sldNum" sz="quarter" idx="4"/>
          </p:nvPr>
        </p:nvSpPr>
        <p:spPr/>
        <p:txBody>
          <a:bodyPr/>
          <a:lstStyle/>
          <a:p>
            <a:pPr rtl="0"/>
            <a:fld id="{9860EDB8-5305-433F-BE41-D7A86D811DB3}" type="slidenum">
              <a:rPr lang="sk-SK" noProof="0" smtClean="0"/>
              <a:pPr rtl="0"/>
              <a:t>15</a:t>
            </a:fld>
            <a:endParaRPr lang="sk-SK" noProof="0"/>
          </a:p>
        </p:txBody>
      </p:sp>
      <p:pic>
        <p:nvPicPr>
          <p:cNvPr id="6" name="Picture 5">
            <a:extLst>
              <a:ext uri="{FF2B5EF4-FFF2-40B4-BE49-F238E27FC236}">
                <a16:creationId xmlns:a16="http://schemas.microsoft.com/office/drawing/2014/main" id="{45E21E73-0FA5-2226-7692-FBD217184B97}"/>
              </a:ext>
            </a:extLst>
          </p:cNvPr>
          <p:cNvPicPr>
            <a:picLocks noChangeAspect="1"/>
          </p:cNvPicPr>
          <p:nvPr/>
        </p:nvPicPr>
        <p:blipFill>
          <a:blip r:embed="rId2"/>
          <a:stretch>
            <a:fillRect/>
          </a:stretch>
        </p:blipFill>
        <p:spPr>
          <a:xfrm>
            <a:off x="338161" y="0"/>
            <a:ext cx="11515677" cy="6258790"/>
          </a:xfrm>
          <a:prstGeom prst="rect">
            <a:avLst/>
          </a:prstGeom>
        </p:spPr>
      </p:pic>
    </p:spTree>
    <p:extLst>
      <p:ext uri="{BB962C8B-B14F-4D97-AF65-F5344CB8AC3E}">
        <p14:creationId xmlns:p14="http://schemas.microsoft.com/office/powerpoint/2010/main" val="1022283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7128B-0A2E-07D0-0926-D66789FF9C8B}"/>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8E990ABD-508B-29AB-BEEA-EC8A9F3AB30E}"/>
              </a:ext>
            </a:extLst>
          </p:cNvPr>
          <p:cNvSpPr>
            <a:spLocks noGrp="1"/>
          </p:cNvSpPr>
          <p:nvPr>
            <p:ph type="title"/>
          </p:nvPr>
        </p:nvSpPr>
        <p:spPr>
          <a:xfrm>
            <a:off x="521207" y="448056"/>
            <a:ext cx="9517942" cy="640080"/>
          </a:xfrm>
        </p:spPr>
        <p:txBody>
          <a:bodyPr rtlCol="0">
            <a:noAutofit/>
          </a:bodyPr>
          <a:lstStyle/>
          <a:p>
            <a:r>
              <a:rPr lang="en-US" noProof="0" dirty="0">
                <a:latin typeface="Segoe UI" panose="020B0502040204020203" pitchFamily="34" charset="0"/>
                <a:cs typeface="Segoe UI" panose="020B0502040204020203" pitchFamily="34" charset="0"/>
              </a:rPr>
              <a:t>Overview of Collected Teacher Feedback</a:t>
            </a:r>
          </a:p>
        </p:txBody>
      </p:sp>
      <p:sp>
        <p:nvSpPr>
          <p:cNvPr id="38" name="Zástupný symbol obsahu 17">
            <a:extLst>
              <a:ext uri="{FF2B5EF4-FFF2-40B4-BE49-F238E27FC236}">
                <a16:creationId xmlns:a16="http://schemas.microsoft.com/office/drawing/2014/main" id="{6C9425AA-C1BD-C9C3-3037-36F266BFBA35}"/>
              </a:ext>
            </a:extLst>
          </p:cNvPr>
          <p:cNvSpPr txBox="1">
            <a:spLocks/>
          </p:cNvSpPr>
          <p:nvPr/>
        </p:nvSpPr>
        <p:spPr>
          <a:xfrm>
            <a:off x="620597" y="1401887"/>
            <a:ext cx="11462545"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800" noProof="0" dirty="0"/>
              <a:t>Feedback on selected instructional materials was gathered through questionnaires</a:t>
            </a:r>
            <a:r>
              <a:rPr lang="sk-SK" sz="1800" noProof="0" dirty="0"/>
              <a:t>.</a:t>
            </a:r>
          </a:p>
          <a:p>
            <a:r>
              <a:rPr lang="en-US" sz="1800" b="1" dirty="0"/>
              <a:t>Conditional probability materials</a:t>
            </a:r>
            <a:endParaRPr lang="en-US" sz="1800" dirty="0"/>
          </a:p>
          <a:p>
            <a:pPr lvl="1"/>
            <a:r>
              <a:rPr lang="en-US" sz="1800" dirty="0"/>
              <a:t>Presented during a workshop at</a:t>
            </a:r>
            <a:r>
              <a:rPr lang="sk-SK" sz="1800" dirty="0"/>
              <a:t> </a:t>
            </a:r>
            <a:r>
              <a:rPr lang="en-US" sz="1800" i="1" dirty="0"/>
              <a:t>Two Days with Mathematics Education 2024</a:t>
            </a:r>
            <a:r>
              <a:rPr lang="sk-SK" sz="1800" i="1" dirty="0"/>
              <a:t>.</a:t>
            </a:r>
            <a:endParaRPr lang="en-US" sz="1800" dirty="0"/>
          </a:p>
          <a:p>
            <a:r>
              <a:rPr lang="en-US" sz="1800" b="1" dirty="0"/>
              <a:t>Expected value materials</a:t>
            </a:r>
            <a:endParaRPr lang="sk-SK" sz="1800" b="1" dirty="0"/>
          </a:p>
          <a:p>
            <a:pPr lvl="1"/>
            <a:r>
              <a:rPr lang="en-US" sz="1800" noProof="0" dirty="0"/>
              <a:t>Presented during a workshop at</a:t>
            </a:r>
            <a:r>
              <a:rPr lang="sk-SK" sz="1800" noProof="0" dirty="0"/>
              <a:t> </a:t>
            </a:r>
            <a:r>
              <a:rPr lang="en-US" sz="1800" i="1" noProof="0" dirty="0"/>
              <a:t>Two Days with Mathematics Education 2025</a:t>
            </a:r>
            <a:r>
              <a:rPr lang="sk-SK" sz="1800" i="1" noProof="0" dirty="0"/>
              <a:t>.</a:t>
            </a:r>
          </a:p>
          <a:p>
            <a:r>
              <a:rPr lang="en-US" sz="1800" b="1" dirty="0"/>
              <a:t>All three topics (geometric probability, conditional probability, expected value)</a:t>
            </a:r>
            <a:endParaRPr lang="sk-SK" sz="1800" b="1" dirty="0"/>
          </a:p>
          <a:p>
            <a:pPr lvl="1"/>
            <a:r>
              <a:rPr lang="en-US" sz="1800" dirty="0"/>
              <a:t>Included in the program</a:t>
            </a:r>
            <a:r>
              <a:rPr lang="sk-SK" sz="1800" dirty="0"/>
              <a:t> </a:t>
            </a:r>
            <a:r>
              <a:rPr lang="en-US" sz="1800" i="1" dirty="0"/>
              <a:t>Innovative Training: Learning to Teach Mathematics that Inspires</a:t>
            </a:r>
            <a:r>
              <a:rPr lang="sk-SK" sz="1800" i="1" dirty="0"/>
              <a:t>.</a:t>
            </a:r>
          </a:p>
          <a:p>
            <a:pPr marL="0" indent="0">
              <a:buNone/>
            </a:pPr>
            <a:r>
              <a:rPr lang="en-US" sz="1800" i="1" dirty="0"/>
              <a:t>Note on Geometric Probability</a:t>
            </a:r>
            <a:endParaRPr lang="sk-SK" sz="1800" i="1" dirty="0"/>
          </a:p>
          <a:p>
            <a:pPr lvl="1"/>
            <a:r>
              <a:rPr lang="en-US" sz="1800" dirty="0"/>
              <a:t>Materials used during the online portion of the training.</a:t>
            </a:r>
          </a:p>
          <a:p>
            <a:pPr lvl="1">
              <a:spcBef>
                <a:spcPts val="600"/>
              </a:spcBef>
              <a:spcAft>
                <a:spcPts val="0"/>
              </a:spcAft>
            </a:pPr>
            <a:r>
              <a:rPr lang="en-US" sz="1800" dirty="0"/>
              <a:t>No feedback collected for this topic.</a:t>
            </a:r>
          </a:p>
        </p:txBody>
      </p:sp>
      <p:sp>
        <p:nvSpPr>
          <p:cNvPr id="4" name="Slide Number Placeholder 3">
            <a:extLst>
              <a:ext uri="{FF2B5EF4-FFF2-40B4-BE49-F238E27FC236}">
                <a16:creationId xmlns:a16="http://schemas.microsoft.com/office/drawing/2014/main" id="{F6E6370F-F821-A050-DF9E-0FD1B716A0EF}"/>
              </a:ext>
            </a:extLst>
          </p:cNvPr>
          <p:cNvSpPr>
            <a:spLocks noGrp="1"/>
          </p:cNvSpPr>
          <p:nvPr>
            <p:ph type="sldNum" sz="quarter" idx="4"/>
          </p:nvPr>
        </p:nvSpPr>
        <p:spPr>
          <a:xfrm>
            <a:off x="10297886" y="6203952"/>
            <a:ext cx="1350639" cy="365125"/>
          </a:xfrm>
        </p:spPr>
        <p:txBody>
          <a:bodyPr/>
          <a:lstStyle/>
          <a:p>
            <a:pPr rtl="0"/>
            <a:fld id="{9860EDB8-5305-433F-BE41-D7A86D811DB3}" type="slidenum">
              <a:rPr lang="sk-SK" noProof="0" smtClean="0"/>
              <a:pPr rtl="0"/>
              <a:t>16</a:t>
            </a:fld>
            <a:endParaRPr lang="sk-SK" noProof="0" dirty="0"/>
          </a:p>
        </p:txBody>
      </p:sp>
    </p:spTree>
    <p:extLst>
      <p:ext uri="{BB962C8B-B14F-4D97-AF65-F5344CB8AC3E}">
        <p14:creationId xmlns:p14="http://schemas.microsoft.com/office/powerpoint/2010/main" val="37761357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3EA73-D2C8-1368-37AF-C92AC3C0C6D3}"/>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CC212083-157A-07BA-278D-1959AACAEBB0}"/>
              </a:ext>
            </a:extLst>
          </p:cNvPr>
          <p:cNvSpPr>
            <a:spLocks noGrp="1"/>
          </p:cNvSpPr>
          <p:nvPr>
            <p:ph type="title"/>
          </p:nvPr>
        </p:nvSpPr>
        <p:spPr>
          <a:xfrm>
            <a:off x="521207" y="448056"/>
            <a:ext cx="9517942" cy="640080"/>
          </a:xfrm>
        </p:spPr>
        <p:txBody>
          <a:bodyPr rtlCol="0">
            <a:noAutofit/>
          </a:bodyPr>
          <a:lstStyle/>
          <a:p>
            <a:r>
              <a:rPr lang="sk-SK" dirty="0">
                <a:latin typeface="Segoe UI" panose="020B0502040204020203" pitchFamily="34" charset="0"/>
                <a:cs typeface="Segoe UI" panose="020B0502040204020203" pitchFamily="34" charset="0"/>
              </a:rPr>
              <a:t>Feedback on</a:t>
            </a:r>
            <a:r>
              <a:rPr lang="en-US" dirty="0">
                <a:latin typeface="Segoe UI" panose="020B0502040204020203" pitchFamily="34" charset="0"/>
                <a:cs typeface="Segoe UI" panose="020B0502040204020203" pitchFamily="34" charset="0"/>
              </a:rPr>
              <a:t> the materials on expected value</a:t>
            </a:r>
          </a:p>
        </p:txBody>
      </p:sp>
      <p:sp>
        <p:nvSpPr>
          <p:cNvPr id="38" name="Zástupný symbol obsahu 17">
            <a:extLst>
              <a:ext uri="{FF2B5EF4-FFF2-40B4-BE49-F238E27FC236}">
                <a16:creationId xmlns:a16="http://schemas.microsoft.com/office/drawing/2014/main" id="{0FEACDAC-464C-468A-6F82-9503DAE6F89B}"/>
              </a:ext>
            </a:extLst>
          </p:cNvPr>
          <p:cNvSpPr txBox="1">
            <a:spLocks/>
          </p:cNvSpPr>
          <p:nvPr/>
        </p:nvSpPr>
        <p:spPr>
          <a:xfrm>
            <a:off x="620597" y="1238601"/>
            <a:ext cx="11462545"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800" noProof="0" dirty="0"/>
              <a:t>Teachers' </a:t>
            </a:r>
            <a:r>
              <a:rPr lang="en-US" sz="1800" dirty="0"/>
              <a:t>responses were analyzed using thematic analysis</a:t>
            </a:r>
            <a:r>
              <a:rPr lang="sk-SK" sz="1800" dirty="0"/>
              <a:t> </a:t>
            </a:r>
            <a:r>
              <a:rPr lang="en-US" sz="1800" dirty="0"/>
              <a:t>(Schreier et al., 2019)</a:t>
            </a:r>
            <a:r>
              <a:rPr lang="sk-SK" sz="1800" dirty="0"/>
              <a:t>.</a:t>
            </a:r>
          </a:p>
          <a:p>
            <a:r>
              <a:rPr lang="en-US" sz="1800" noProof="0" dirty="0"/>
              <a:t>The table shows: Identified codes and example of teacher statements illustrating each code</a:t>
            </a:r>
            <a:r>
              <a:rPr lang="sk-SK" sz="1800" noProof="0" dirty="0"/>
              <a:t>.</a:t>
            </a:r>
            <a:endParaRPr lang="en-US" sz="1800" noProof="0" dirty="0"/>
          </a:p>
        </p:txBody>
      </p:sp>
      <p:sp>
        <p:nvSpPr>
          <p:cNvPr id="4" name="Slide Number Placeholder 3">
            <a:extLst>
              <a:ext uri="{FF2B5EF4-FFF2-40B4-BE49-F238E27FC236}">
                <a16:creationId xmlns:a16="http://schemas.microsoft.com/office/drawing/2014/main" id="{AD2CC508-1D14-5C85-D80C-19075D6E1603}"/>
              </a:ext>
            </a:extLst>
          </p:cNvPr>
          <p:cNvSpPr>
            <a:spLocks noGrp="1"/>
          </p:cNvSpPr>
          <p:nvPr>
            <p:ph type="sldNum" sz="quarter" idx="4"/>
          </p:nvPr>
        </p:nvSpPr>
        <p:spPr>
          <a:xfrm>
            <a:off x="10297886" y="6203952"/>
            <a:ext cx="1350639" cy="365125"/>
          </a:xfrm>
        </p:spPr>
        <p:txBody>
          <a:bodyPr/>
          <a:lstStyle/>
          <a:p>
            <a:pPr rtl="0"/>
            <a:fld id="{9860EDB8-5305-433F-BE41-D7A86D811DB3}" type="slidenum">
              <a:rPr lang="sk-SK" noProof="0" smtClean="0"/>
              <a:pPr rtl="0"/>
              <a:t>17</a:t>
            </a:fld>
            <a:endParaRPr lang="sk-SK" noProof="0" dirty="0"/>
          </a:p>
        </p:txBody>
      </p:sp>
      <p:pic>
        <p:nvPicPr>
          <p:cNvPr id="5" name="Picture 4">
            <a:extLst>
              <a:ext uri="{FF2B5EF4-FFF2-40B4-BE49-F238E27FC236}">
                <a16:creationId xmlns:a16="http://schemas.microsoft.com/office/drawing/2014/main" id="{69B46F21-BC18-90B2-CCF4-3DD0455284FD}"/>
              </a:ext>
            </a:extLst>
          </p:cNvPr>
          <p:cNvPicPr>
            <a:picLocks noChangeAspect="1"/>
          </p:cNvPicPr>
          <p:nvPr/>
        </p:nvPicPr>
        <p:blipFill>
          <a:blip r:embed="rId3"/>
          <a:stretch>
            <a:fillRect/>
          </a:stretch>
        </p:blipFill>
        <p:spPr>
          <a:xfrm>
            <a:off x="1143111" y="2028615"/>
            <a:ext cx="9514003" cy="4381329"/>
          </a:xfrm>
          <a:prstGeom prst="rect">
            <a:avLst/>
          </a:prstGeom>
        </p:spPr>
      </p:pic>
      <p:sp>
        <p:nvSpPr>
          <p:cNvPr id="6" name="TextBox 5">
            <a:extLst>
              <a:ext uri="{FF2B5EF4-FFF2-40B4-BE49-F238E27FC236}">
                <a16:creationId xmlns:a16="http://schemas.microsoft.com/office/drawing/2014/main" id="{A6D964B9-3411-2D4B-23FD-7D08CFA8C7C0}"/>
              </a:ext>
            </a:extLst>
          </p:cNvPr>
          <p:cNvSpPr txBox="1"/>
          <p:nvPr/>
        </p:nvSpPr>
        <p:spPr>
          <a:xfrm>
            <a:off x="745067" y="6409944"/>
            <a:ext cx="10591800" cy="307777"/>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a:t>Schreier, M</a:t>
            </a:r>
            <a:r>
              <a:rPr lang="sk-SK" sz="1400" dirty="0"/>
              <a:t>, et </a:t>
            </a:r>
            <a:r>
              <a:rPr lang="sk-SK" sz="1400" dirty="0" err="1"/>
              <a:t>al</a:t>
            </a:r>
            <a:r>
              <a:rPr lang="en-US" sz="1400" dirty="0"/>
              <a:t>. (2019). Qualitative content analysis: Conceptualizations and challenges in research practice.</a:t>
            </a:r>
          </a:p>
        </p:txBody>
      </p:sp>
    </p:spTree>
    <p:extLst>
      <p:ext uri="{BB962C8B-B14F-4D97-AF65-F5344CB8AC3E}">
        <p14:creationId xmlns:p14="http://schemas.microsoft.com/office/powerpoint/2010/main" val="275147417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64746-E78C-3C58-AB21-042066C6D76C}"/>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C81E4695-C114-C56C-80EA-CEB01CACE180}"/>
              </a:ext>
            </a:extLst>
          </p:cNvPr>
          <p:cNvSpPr>
            <a:spLocks noGrp="1"/>
          </p:cNvSpPr>
          <p:nvPr>
            <p:ph type="title"/>
          </p:nvPr>
        </p:nvSpPr>
        <p:spPr>
          <a:xfrm>
            <a:off x="521207" y="448056"/>
            <a:ext cx="9517942" cy="640080"/>
          </a:xfrm>
        </p:spPr>
        <p:txBody>
          <a:bodyPr rtlCol="0">
            <a:noAutofit/>
          </a:bodyPr>
          <a:lstStyle/>
          <a:p>
            <a:r>
              <a:rPr lang="en-US" noProof="0" dirty="0">
                <a:latin typeface="Segoe UI" panose="020B0502040204020203" pitchFamily="34" charset="0"/>
                <a:cs typeface="Segoe UI" panose="020B0502040204020203" pitchFamily="34" charset="0"/>
              </a:rPr>
              <a:t>Feedback on the materials on conditional probability</a:t>
            </a:r>
            <a:r>
              <a:rPr lang="sk-SK" noProof="0" dirty="0">
                <a:latin typeface="Segoe UI" panose="020B0502040204020203" pitchFamily="34" charset="0"/>
                <a:cs typeface="Segoe UI" panose="020B0502040204020203" pitchFamily="34" charset="0"/>
              </a:rPr>
              <a:t> 1</a:t>
            </a:r>
            <a:endParaRPr lang="en-US" noProof="0" dirty="0">
              <a:latin typeface="Segoe UI" panose="020B0502040204020203" pitchFamily="34" charset="0"/>
              <a:cs typeface="Segoe UI" panose="020B0502040204020203" pitchFamily="34" charset="0"/>
            </a:endParaRPr>
          </a:p>
        </p:txBody>
      </p:sp>
      <p:sp>
        <p:nvSpPr>
          <p:cNvPr id="38" name="Zástupný symbol obsahu 17">
            <a:extLst>
              <a:ext uri="{FF2B5EF4-FFF2-40B4-BE49-F238E27FC236}">
                <a16:creationId xmlns:a16="http://schemas.microsoft.com/office/drawing/2014/main" id="{244FED8E-F1BA-B11A-6D08-68149BDBBED4}"/>
              </a:ext>
            </a:extLst>
          </p:cNvPr>
          <p:cNvSpPr txBox="1">
            <a:spLocks/>
          </p:cNvSpPr>
          <p:nvPr/>
        </p:nvSpPr>
        <p:spPr>
          <a:xfrm>
            <a:off x="653255" y="1452915"/>
            <a:ext cx="11462545"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800" b="1" noProof="0" dirty="0"/>
              <a:t>How did you like the presented approaches to solving tasks focused on the use of conditional probability?</a:t>
            </a:r>
            <a:endParaRPr lang="sk-SK" sz="1800" b="1" noProof="0" dirty="0"/>
          </a:p>
          <a:p>
            <a:r>
              <a:rPr lang="en-US" sz="1800" noProof="0" dirty="0"/>
              <a:t>Approaches: </a:t>
            </a:r>
            <a:r>
              <a:rPr lang="en-US" sz="1800" i="1" noProof="0" dirty="0"/>
              <a:t>table of frequencies, unit-square visualization, tree diagram</a:t>
            </a:r>
            <a:r>
              <a:rPr lang="en-US" sz="1800" noProof="0" dirty="0"/>
              <a:t>; scale: positive 1—2—3—4—5 negative.</a:t>
            </a:r>
          </a:p>
        </p:txBody>
      </p:sp>
      <p:sp>
        <p:nvSpPr>
          <p:cNvPr id="4" name="Slide Number Placeholder 3">
            <a:extLst>
              <a:ext uri="{FF2B5EF4-FFF2-40B4-BE49-F238E27FC236}">
                <a16:creationId xmlns:a16="http://schemas.microsoft.com/office/drawing/2014/main" id="{670A5E66-211D-D56E-020C-412B65F4A671}"/>
              </a:ext>
            </a:extLst>
          </p:cNvPr>
          <p:cNvSpPr>
            <a:spLocks noGrp="1"/>
          </p:cNvSpPr>
          <p:nvPr>
            <p:ph type="sldNum" sz="quarter" idx="4"/>
          </p:nvPr>
        </p:nvSpPr>
        <p:spPr>
          <a:xfrm>
            <a:off x="10297886" y="6203952"/>
            <a:ext cx="1350639" cy="365125"/>
          </a:xfrm>
        </p:spPr>
        <p:txBody>
          <a:bodyPr/>
          <a:lstStyle/>
          <a:p>
            <a:pPr rtl="0"/>
            <a:fld id="{9860EDB8-5305-433F-BE41-D7A86D811DB3}" type="slidenum">
              <a:rPr lang="sk-SK" noProof="0" smtClean="0"/>
              <a:pPr rtl="0"/>
              <a:t>18</a:t>
            </a:fld>
            <a:endParaRPr lang="sk-SK" noProof="0" dirty="0"/>
          </a:p>
        </p:txBody>
      </p:sp>
      <p:pic>
        <p:nvPicPr>
          <p:cNvPr id="2" name="Picture 1">
            <a:extLst>
              <a:ext uri="{FF2B5EF4-FFF2-40B4-BE49-F238E27FC236}">
                <a16:creationId xmlns:a16="http://schemas.microsoft.com/office/drawing/2014/main" id="{BAD3559C-4391-4DFB-DAA4-A5E08331E51F}"/>
              </a:ext>
            </a:extLst>
          </p:cNvPr>
          <p:cNvPicPr>
            <a:picLocks noChangeAspect="1"/>
          </p:cNvPicPr>
          <p:nvPr/>
        </p:nvPicPr>
        <p:blipFill>
          <a:blip r:embed="rId3"/>
          <a:stretch>
            <a:fillRect/>
          </a:stretch>
        </p:blipFill>
        <p:spPr>
          <a:xfrm>
            <a:off x="76200" y="2697843"/>
            <a:ext cx="4116152" cy="2527300"/>
          </a:xfrm>
          <a:prstGeom prst="rect">
            <a:avLst/>
          </a:prstGeom>
        </p:spPr>
      </p:pic>
      <p:pic>
        <p:nvPicPr>
          <p:cNvPr id="3" name="Picture 2">
            <a:extLst>
              <a:ext uri="{FF2B5EF4-FFF2-40B4-BE49-F238E27FC236}">
                <a16:creationId xmlns:a16="http://schemas.microsoft.com/office/drawing/2014/main" id="{589C09A5-21DB-02DA-7854-C58B052E0473}"/>
              </a:ext>
            </a:extLst>
          </p:cNvPr>
          <p:cNvPicPr>
            <a:picLocks noChangeAspect="1"/>
          </p:cNvPicPr>
          <p:nvPr/>
        </p:nvPicPr>
        <p:blipFill>
          <a:blip r:embed="rId4"/>
          <a:stretch>
            <a:fillRect/>
          </a:stretch>
        </p:blipFill>
        <p:spPr>
          <a:xfrm>
            <a:off x="3818719" y="2718062"/>
            <a:ext cx="4208998" cy="2527300"/>
          </a:xfrm>
          <a:prstGeom prst="rect">
            <a:avLst/>
          </a:prstGeom>
        </p:spPr>
      </p:pic>
      <p:pic>
        <p:nvPicPr>
          <p:cNvPr id="6" name="Picture 5">
            <a:extLst>
              <a:ext uri="{FF2B5EF4-FFF2-40B4-BE49-F238E27FC236}">
                <a16:creationId xmlns:a16="http://schemas.microsoft.com/office/drawing/2014/main" id="{C0B04E25-D87F-5162-E734-069BBF833EC0}"/>
              </a:ext>
            </a:extLst>
          </p:cNvPr>
          <p:cNvPicPr>
            <a:picLocks noChangeAspect="1"/>
          </p:cNvPicPr>
          <p:nvPr/>
        </p:nvPicPr>
        <p:blipFill>
          <a:blip r:embed="rId5"/>
          <a:stretch>
            <a:fillRect/>
          </a:stretch>
        </p:blipFill>
        <p:spPr>
          <a:xfrm>
            <a:off x="7597123" y="2739834"/>
            <a:ext cx="4175325" cy="2507081"/>
          </a:xfrm>
          <a:prstGeom prst="rect">
            <a:avLst/>
          </a:prstGeom>
        </p:spPr>
      </p:pic>
    </p:spTree>
    <p:extLst>
      <p:ext uri="{BB962C8B-B14F-4D97-AF65-F5344CB8AC3E}">
        <p14:creationId xmlns:p14="http://schemas.microsoft.com/office/powerpoint/2010/main" val="6627064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1DC7A-85CD-54EE-9B4E-556AF2F97D07}"/>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F335B821-08C6-A17B-E7C8-AA93D0447917}"/>
              </a:ext>
            </a:extLst>
          </p:cNvPr>
          <p:cNvSpPr>
            <a:spLocks noGrp="1"/>
          </p:cNvSpPr>
          <p:nvPr>
            <p:ph type="title"/>
          </p:nvPr>
        </p:nvSpPr>
        <p:spPr>
          <a:xfrm>
            <a:off x="521207" y="448056"/>
            <a:ext cx="9517942" cy="640080"/>
          </a:xfrm>
        </p:spPr>
        <p:txBody>
          <a:bodyPr rtlCol="0">
            <a:noAutofit/>
          </a:bodyPr>
          <a:lstStyle/>
          <a:p>
            <a:r>
              <a:rPr lang="en-US" noProof="0" dirty="0">
                <a:latin typeface="Segoe UI" panose="020B0502040204020203" pitchFamily="34" charset="0"/>
                <a:cs typeface="Segoe UI" panose="020B0502040204020203" pitchFamily="34" charset="0"/>
              </a:rPr>
              <a:t>Feedback on the materials on conditional probability</a:t>
            </a:r>
            <a:r>
              <a:rPr lang="sk-SK" noProof="0" dirty="0">
                <a:latin typeface="Segoe UI" panose="020B0502040204020203" pitchFamily="34" charset="0"/>
                <a:cs typeface="Segoe UI" panose="020B0502040204020203" pitchFamily="34" charset="0"/>
              </a:rPr>
              <a:t> 2</a:t>
            </a:r>
            <a:endParaRPr lang="en-US" noProof="0" dirty="0">
              <a:latin typeface="Segoe UI" panose="020B0502040204020203" pitchFamily="34" charset="0"/>
              <a:cs typeface="Segoe UI" panose="020B0502040204020203" pitchFamily="34" charset="0"/>
            </a:endParaRPr>
          </a:p>
        </p:txBody>
      </p:sp>
      <p:sp>
        <p:nvSpPr>
          <p:cNvPr id="38" name="Zástupný symbol obsahu 17">
            <a:extLst>
              <a:ext uri="{FF2B5EF4-FFF2-40B4-BE49-F238E27FC236}">
                <a16:creationId xmlns:a16="http://schemas.microsoft.com/office/drawing/2014/main" id="{2D2F9013-B1F9-94EA-B903-97D3691BA920}"/>
              </a:ext>
            </a:extLst>
          </p:cNvPr>
          <p:cNvSpPr txBox="1">
            <a:spLocks/>
          </p:cNvSpPr>
          <p:nvPr/>
        </p:nvSpPr>
        <p:spPr>
          <a:xfrm>
            <a:off x="653255" y="1452915"/>
            <a:ext cx="11462545"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800" b="1" noProof="0" dirty="0"/>
              <a:t>Which approach to solving the tasks would you prefer when teaching your students?</a:t>
            </a:r>
            <a:endParaRPr lang="sk-SK" sz="1800" b="1" noProof="0" dirty="0"/>
          </a:p>
          <a:p>
            <a:r>
              <a:rPr lang="en-US" sz="1800" dirty="0"/>
              <a:t>Approaches</a:t>
            </a:r>
            <a:r>
              <a:rPr lang="en-US" sz="1800" i="1" dirty="0"/>
              <a:t>: </a:t>
            </a:r>
            <a:r>
              <a:rPr lang="en-US" sz="1800" i="1" noProof="0" dirty="0"/>
              <a:t>a) table of frequencies, b) unit-square visualization, c) tree diagram, d) Bayes’ formula</a:t>
            </a:r>
            <a:r>
              <a:rPr lang="en-US" sz="1800" noProof="0" dirty="0"/>
              <a:t>; </a:t>
            </a:r>
            <a:r>
              <a:rPr lang="sk-SK" sz="1800" noProof="0" dirty="0"/>
              <a:t>(</a:t>
            </a:r>
            <a:r>
              <a:rPr lang="en-US" sz="1800" noProof="0" dirty="0"/>
              <a:t>teachers were allowed to select multiple options)</a:t>
            </a:r>
            <a:r>
              <a:rPr lang="sk-SK" sz="1800" noProof="0" dirty="0"/>
              <a:t>.</a:t>
            </a:r>
            <a:endParaRPr lang="en-US" sz="1800" noProof="0" dirty="0"/>
          </a:p>
        </p:txBody>
      </p:sp>
      <p:sp>
        <p:nvSpPr>
          <p:cNvPr id="4" name="Slide Number Placeholder 3">
            <a:extLst>
              <a:ext uri="{FF2B5EF4-FFF2-40B4-BE49-F238E27FC236}">
                <a16:creationId xmlns:a16="http://schemas.microsoft.com/office/drawing/2014/main" id="{5659C743-32EE-1C3E-7B92-2358F921F8BB}"/>
              </a:ext>
            </a:extLst>
          </p:cNvPr>
          <p:cNvSpPr>
            <a:spLocks noGrp="1"/>
          </p:cNvSpPr>
          <p:nvPr>
            <p:ph type="sldNum" sz="quarter" idx="4"/>
          </p:nvPr>
        </p:nvSpPr>
        <p:spPr>
          <a:xfrm>
            <a:off x="10297886" y="6203952"/>
            <a:ext cx="1350639" cy="365125"/>
          </a:xfrm>
        </p:spPr>
        <p:txBody>
          <a:bodyPr/>
          <a:lstStyle/>
          <a:p>
            <a:pPr rtl="0"/>
            <a:fld id="{9860EDB8-5305-433F-BE41-D7A86D811DB3}" type="slidenum">
              <a:rPr lang="sk-SK" noProof="0" smtClean="0"/>
              <a:pPr rtl="0"/>
              <a:t>19</a:t>
            </a:fld>
            <a:endParaRPr lang="sk-SK" noProof="0" dirty="0"/>
          </a:p>
        </p:txBody>
      </p:sp>
      <p:pic>
        <p:nvPicPr>
          <p:cNvPr id="5" name="Picture 4">
            <a:extLst>
              <a:ext uri="{FF2B5EF4-FFF2-40B4-BE49-F238E27FC236}">
                <a16:creationId xmlns:a16="http://schemas.microsoft.com/office/drawing/2014/main" id="{A0D075EA-6ABC-40A3-1607-3E7F47F91CB0}"/>
              </a:ext>
            </a:extLst>
          </p:cNvPr>
          <p:cNvPicPr>
            <a:picLocks noChangeAspect="1"/>
          </p:cNvPicPr>
          <p:nvPr/>
        </p:nvPicPr>
        <p:blipFill>
          <a:blip r:embed="rId3"/>
          <a:stretch>
            <a:fillRect/>
          </a:stretch>
        </p:blipFill>
        <p:spPr>
          <a:xfrm>
            <a:off x="2906744" y="2545483"/>
            <a:ext cx="6923867" cy="4157447"/>
          </a:xfrm>
          <a:prstGeom prst="rect">
            <a:avLst/>
          </a:prstGeom>
        </p:spPr>
      </p:pic>
    </p:spTree>
    <p:extLst>
      <p:ext uri="{BB962C8B-B14F-4D97-AF65-F5344CB8AC3E}">
        <p14:creationId xmlns:p14="http://schemas.microsoft.com/office/powerpoint/2010/main" val="39548848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521207" y="448056"/>
            <a:ext cx="9517942" cy="640080"/>
          </a:xfrm>
        </p:spPr>
        <p:txBody>
          <a:bodyPr rtlCol="0">
            <a:noAutofit/>
          </a:bodyPr>
          <a:lstStyle/>
          <a:p>
            <a:r>
              <a:rPr lang="en-US" dirty="0">
                <a:latin typeface="Segoe UI" panose="020B0502040204020203" pitchFamily="34" charset="0"/>
                <a:cs typeface="Segoe UI" panose="020B0502040204020203" pitchFamily="34" charset="0"/>
              </a:rPr>
              <a:t>Misconceptions in Probability Learning</a:t>
            </a:r>
            <a:endParaRPr lang="sk-SK" dirty="0">
              <a:latin typeface="Segoe UI Light" panose="020B0502040204020203" pitchFamily="34" charset="0"/>
              <a:cs typeface="Segoe UI Light" panose="020B0502040204020203" pitchFamily="34" charset="0"/>
            </a:endParaRPr>
          </a:p>
        </p:txBody>
      </p:sp>
      <p:sp>
        <p:nvSpPr>
          <p:cNvPr id="38" name="Zástupný symbol obsahu 17"/>
          <p:cNvSpPr txBox="1">
            <a:spLocks/>
          </p:cNvSpPr>
          <p:nvPr/>
        </p:nvSpPr>
        <p:spPr>
          <a:xfrm>
            <a:off x="541608" y="1524708"/>
            <a:ext cx="9745391"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defRPr/>
            </a:pPr>
            <a:r>
              <a:rPr lang="en-US" sz="1800" dirty="0">
                <a:latin typeface="Segoe UI" panose="020B0502040204020203" pitchFamily="34" charset="0"/>
                <a:cs typeface="Segoe UI" panose="020B0502040204020203" pitchFamily="34" charset="0"/>
              </a:rPr>
              <a:t>Misconceptions occur even in basic probability concepts at low levels of abstraction (</a:t>
            </a:r>
            <a:r>
              <a:rPr lang="en-US" sz="1800" dirty="0" err="1">
                <a:latin typeface="Segoe UI" panose="020B0502040204020203" pitchFamily="34" charset="0"/>
                <a:cs typeface="Segoe UI" panose="020B0502040204020203" pitchFamily="34" charset="0"/>
              </a:rPr>
              <a:t>Batanero</a:t>
            </a:r>
            <a:r>
              <a:rPr lang="en-US" sz="1800" dirty="0">
                <a:latin typeface="Segoe UI" panose="020B0502040204020203" pitchFamily="34" charset="0"/>
                <a:cs typeface="Segoe UI" panose="020B0502040204020203" pitchFamily="34" charset="0"/>
              </a:rPr>
              <a:t> &amp; Sánchez, 2005).</a:t>
            </a:r>
            <a:endParaRPr lang="sk-SK" sz="1800" dirty="0">
              <a:latin typeface="Segoe UI" panose="020B0502040204020203" pitchFamily="34" charset="0"/>
              <a:cs typeface="Segoe UI" panose="020B0502040204020203" pitchFamily="34" charset="0"/>
            </a:endParaRPr>
          </a:p>
          <a:p>
            <a:pPr>
              <a:lnSpc>
                <a:spcPct val="150000"/>
              </a:lnSpc>
              <a:spcAft>
                <a:spcPts val="600"/>
              </a:spcAft>
              <a:defRPr/>
            </a:pPr>
            <a:r>
              <a:rPr lang="en-US" sz="1800" dirty="0">
                <a:latin typeface="Segoe UI" panose="020B0502040204020203" pitchFamily="34" charset="0"/>
                <a:cs typeface="Segoe UI" panose="020B0502040204020203" pitchFamily="34" charset="0"/>
              </a:rPr>
              <a:t>Probabilistic reasoning often leads to counterintuitive results already at an elementary level (</a:t>
            </a:r>
            <a:r>
              <a:rPr lang="en-US" sz="1800" dirty="0" err="1">
                <a:latin typeface="Segoe UI" panose="020B0502040204020203" pitchFamily="34" charset="0"/>
                <a:cs typeface="Segoe UI" panose="020B0502040204020203" pitchFamily="34" charset="0"/>
              </a:rPr>
              <a:t>Borovcnik</a:t>
            </a:r>
            <a:r>
              <a:rPr lang="en-US" sz="1800" dirty="0">
                <a:latin typeface="Segoe UI" panose="020B0502040204020203" pitchFamily="34" charset="0"/>
                <a:cs typeface="Segoe UI" panose="020B0502040204020203" pitchFamily="34" charset="0"/>
              </a:rPr>
              <a:t> &amp; Peard, 1996).</a:t>
            </a:r>
            <a:endParaRPr lang="sk-SK" sz="1800" dirty="0">
              <a:latin typeface="Segoe UI" panose="020B0502040204020203" pitchFamily="34" charset="0"/>
              <a:cs typeface="Segoe UI" panose="020B0502040204020203" pitchFamily="34" charset="0"/>
            </a:endParaRPr>
          </a:p>
          <a:p>
            <a:pPr>
              <a:lnSpc>
                <a:spcPct val="150000"/>
              </a:lnSpc>
              <a:spcAft>
                <a:spcPts val="600"/>
              </a:spcAft>
              <a:defRPr/>
            </a:pPr>
            <a:r>
              <a:rPr lang="en-US" sz="1800" dirty="0">
                <a:latin typeface="Segoe UI" panose="020B0502040204020203" pitchFamily="34" charset="0"/>
                <a:cs typeface="Segoe UI" panose="020B0502040204020203" pitchFamily="34" charset="0"/>
              </a:rPr>
              <a:t>In most areas of mathematics, counterintuitive results appear only at high levels of abstraction.</a:t>
            </a:r>
            <a:endParaRPr lang="sk-SK" sz="1800" dirty="0">
              <a:latin typeface="Segoe UI" panose="020B0502040204020203" pitchFamily="34" charset="0"/>
              <a:cs typeface="Segoe UI" panose="020B0502040204020203" pitchFamily="34" charset="0"/>
            </a:endParaRPr>
          </a:p>
          <a:p>
            <a:pPr>
              <a:lnSpc>
                <a:spcPct val="150000"/>
              </a:lnSpc>
              <a:spcAft>
                <a:spcPts val="600"/>
              </a:spcAft>
              <a:defRPr/>
            </a:pPr>
            <a:r>
              <a:rPr lang="en-US" sz="1800" dirty="0">
                <a:latin typeface="Segoe UI" panose="020B0502040204020203" pitchFamily="34" charset="0"/>
                <a:cs typeface="Segoe UI" panose="020B0502040204020203" pitchFamily="34" charset="0"/>
              </a:rPr>
              <a:t>This special nature of probability explains why misconceptions and difficulties persist even in secondary school (Shaughnessy, 1992; Fischbein, Nello, &amp; Marino, 1991).</a:t>
            </a:r>
            <a:endParaRPr lang="en-US" sz="1800" b="1"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EB39581-AFE5-D831-5CCF-549291598997}"/>
              </a:ext>
            </a:extLst>
          </p:cNvPr>
          <p:cNvSpPr>
            <a:spLocks noGrp="1"/>
          </p:cNvSpPr>
          <p:nvPr>
            <p:ph type="sldNum" sz="quarter" idx="4"/>
          </p:nvPr>
        </p:nvSpPr>
        <p:spPr/>
        <p:txBody>
          <a:bodyPr/>
          <a:lstStyle/>
          <a:p>
            <a:pPr rtl="0"/>
            <a:fld id="{9860EDB8-5305-433F-BE41-D7A86D811DB3}" type="slidenum">
              <a:rPr lang="sk-SK" noProof="0" smtClean="0"/>
              <a:pPr rtl="0"/>
              <a:t>2</a:t>
            </a:fld>
            <a:endParaRPr lang="sk-SK" noProof="0"/>
          </a:p>
        </p:txBody>
      </p:sp>
      <p:sp>
        <p:nvSpPr>
          <p:cNvPr id="6" name="TextBox 5">
            <a:extLst>
              <a:ext uri="{FF2B5EF4-FFF2-40B4-BE49-F238E27FC236}">
                <a16:creationId xmlns:a16="http://schemas.microsoft.com/office/drawing/2014/main" id="{2AC3387E-278B-C90E-EF24-0762EE80C8E4}"/>
              </a:ext>
            </a:extLst>
          </p:cNvPr>
          <p:cNvSpPr txBox="1"/>
          <p:nvPr/>
        </p:nvSpPr>
        <p:spPr>
          <a:xfrm>
            <a:off x="521207" y="5611482"/>
            <a:ext cx="11068093" cy="1184940"/>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sz="1400" dirty="0" err="1"/>
              <a:t>Batanero</a:t>
            </a:r>
            <a:r>
              <a:rPr lang="en-US" sz="1400" dirty="0"/>
              <a:t>, C., &amp; Sánchez, E. (2005). What is the nature of high school students’ conceptions and misconceptions about probability? </a:t>
            </a:r>
            <a:endParaRPr lang="sk-SK" sz="1400" dirty="0"/>
          </a:p>
          <a:p>
            <a:pPr marL="285750" indent="-285750">
              <a:spcAft>
                <a:spcPts val="600"/>
              </a:spcAft>
              <a:buFont typeface="Courier New" panose="02070309020205020404" pitchFamily="49" charset="0"/>
              <a:buChar char="o"/>
            </a:pPr>
            <a:r>
              <a:rPr lang="en-US" sz="1400" dirty="0" err="1"/>
              <a:t>Borovcnik</a:t>
            </a:r>
            <a:r>
              <a:rPr lang="en-US" sz="1400" dirty="0"/>
              <a:t>, M., &amp; Peard, R. (1996). Probability.</a:t>
            </a:r>
            <a:endParaRPr lang="sk-SK" sz="1400" dirty="0"/>
          </a:p>
          <a:p>
            <a:pPr marL="285750" indent="-285750">
              <a:spcAft>
                <a:spcPts val="600"/>
              </a:spcAft>
              <a:buFont typeface="Courier New" panose="02070309020205020404" pitchFamily="49" charset="0"/>
              <a:buChar char="o"/>
            </a:pPr>
            <a:r>
              <a:rPr lang="en-US" sz="1400" dirty="0"/>
              <a:t>Shaughnessy, J. M. (1992). Research in probability and statistics. </a:t>
            </a:r>
            <a:endParaRPr lang="sk-SK" sz="1400" dirty="0"/>
          </a:p>
          <a:p>
            <a:pPr marL="285750" indent="-285750">
              <a:spcAft>
                <a:spcPts val="600"/>
              </a:spcAft>
              <a:buFont typeface="Courier New" panose="02070309020205020404" pitchFamily="49" charset="0"/>
              <a:buChar char="o"/>
            </a:pPr>
            <a:r>
              <a:rPr lang="en-US" sz="1400" dirty="0"/>
              <a:t>Fischbein, E., Nello, M. S., &amp; Marino, M. S. (1991). Factors affecting probabilistic judgments in children and adolescents.  </a:t>
            </a:r>
            <a:endParaRPr lang="sk-SK" sz="1400" dirty="0"/>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EEC2A7-6D85-56FB-2795-4E7129D1B512}"/>
              </a:ext>
            </a:extLst>
          </p:cNvPr>
          <p:cNvSpPr>
            <a:spLocks noGrp="1"/>
          </p:cNvSpPr>
          <p:nvPr>
            <p:ph type="sldNum" sz="quarter" idx="4"/>
          </p:nvPr>
        </p:nvSpPr>
        <p:spPr/>
        <p:txBody>
          <a:bodyPr/>
          <a:lstStyle/>
          <a:p>
            <a:pPr rtl="0"/>
            <a:fld id="{9860EDB8-5305-433F-BE41-D7A86D811DB3}" type="slidenum">
              <a:rPr lang="sk-SK" noProof="0" smtClean="0"/>
              <a:pPr rtl="0"/>
              <a:t>20</a:t>
            </a:fld>
            <a:endParaRPr lang="sk-SK" noProof="0"/>
          </a:p>
        </p:txBody>
      </p:sp>
      <p:pic>
        <p:nvPicPr>
          <p:cNvPr id="8" name="Picture 7">
            <a:extLst>
              <a:ext uri="{FF2B5EF4-FFF2-40B4-BE49-F238E27FC236}">
                <a16:creationId xmlns:a16="http://schemas.microsoft.com/office/drawing/2014/main" id="{DFC4B8D7-FC7E-8798-417E-424ED20AD607}"/>
              </a:ext>
            </a:extLst>
          </p:cNvPr>
          <p:cNvPicPr>
            <a:picLocks noChangeAspect="1"/>
          </p:cNvPicPr>
          <p:nvPr/>
        </p:nvPicPr>
        <p:blipFill>
          <a:blip r:embed="rId2"/>
          <a:stretch>
            <a:fillRect/>
          </a:stretch>
        </p:blipFill>
        <p:spPr>
          <a:xfrm>
            <a:off x="424543" y="0"/>
            <a:ext cx="11342914" cy="6167557"/>
          </a:xfrm>
          <a:prstGeom prst="rect">
            <a:avLst/>
          </a:prstGeom>
        </p:spPr>
      </p:pic>
    </p:spTree>
    <p:extLst>
      <p:ext uri="{BB962C8B-B14F-4D97-AF65-F5344CB8AC3E}">
        <p14:creationId xmlns:p14="http://schemas.microsoft.com/office/powerpoint/2010/main" val="3664273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E8D4-1CF8-AA12-68BA-4EEB020EAFDE}"/>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63C03CF0-780D-1CE0-FAAA-FC727BD55528}"/>
              </a:ext>
            </a:extLst>
          </p:cNvPr>
          <p:cNvSpPr>
            <a:spLocks noGrp="1"/>
          </p:cNvSpPr>
          <p:nvPr>
            <p:ph type="title"/>
          </p:nvPr>
        </p:nvSpPr>
        <p:spPr>
          <a:xfrm>
            <a:off x="521207" y="448056"/>
            <a:ext cx="9517942" cy="640080"/>
          </a:xfrm>
        </p:spPr>
        <p:txBody>
          <a:bodyPr rtlCol="0">
            <a:noAutofit/>
          </a:bodyPr>
          <a:lstStyle/>
          <a:p>
            <a:r>
              <a:rPr lang="en-US" noProof="0" dirty="0">
                <a:latin typeface="Segoe UI" panose="020B0502040204020203" pitchFamily="34" charset="0"/>
                <a:cs typeface="Segoe UI" panose="020B0502040204020203" pitchFamily="34" charset="0"/>
              </a:rPr>
              <a:t>Future Work</a:t>
            </a:r>
          </a:p>
        </p:txBody>
      </p:sp>
      <p:sp>
        <p:nvSpPr>
          <p:cNvPr id="38" name="Zástupný symbol obsahu 17">
            <a:extLst>
              <a:ext uri="{FF2B5EF4-FFF2-40B4-BE49-F238E27FC236}">
                <a16:creationId xmlns:a16="http://schemas.microsoft.com/office/drawing/2014/main" id="{3C0C3E7C-26AF-9467-C8AD-389EE2FC2EB7}"/>
              </a:ext>
            </a:extLst>
          </p:cNvPr>
          <p:cNvSpPr txBox="1">
            <a:spLocks/>
          </p:cNvSpPr>
          <p:nvPr/>
        </p:nvSpPr>
        <p:spPr>
          <a:xfrm>
            <a:off x="541609" y="1524708"/>
            <a:ext cx="8822524"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defRPr/>
            </a:pPr>
            <a:endParaRPr lang="en-US" sz="18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F23F706-9C96-9F54-9D7D-F5E2AB9A2060}"/>
              </a:ext>
            </a:extLst>
          </p:cNvPr>
          <p:cNvSpPr>
            <a:spLocks noGrp="1"/>
          </p:cNvSpPr>
          <p:nvPr>
            <p:ph type="sldNum" sz="quarter" idx="4"/>
          </p:nvPr>
        </p:nvSpPr>
        <p:spPr/>
        <p:txBody>
          <a:bodyPr/>
          <a:lstStyle/>
          <a:p>
            <a:pPr rtl="0"/>
            <a:fld id="{9860EDB8-5305-433F-BE41-D7A86D811DB3}" type="slidenum">
              <a:rPr lang="sk-SK" noProof="0" smtClean="0"/>
              <a:pPr rtl="0"/>
              <a:t>21</a:t>
            </a:fld>
            <a:endParaRPr lang="sk-SK" noProof="0"/>
          </a:p>
        </p:txBody>
      </p:sp>
      <p:sp>
        <p:nvSpPr>
          <p:cNvPr id="3" name="TextBox 2">
            <a:extLst>
              <a:ext uri="{FF2B5EF4-FFF2-40B4-BE49-F238E27FC236}">
                <a16:creationId xmlns:a16="http://schemas.microsoft.com/office/drawing/2014/main" id="{6D81A04E-3816-7409-B6B9-FD752F914DFB}"/>
              </a:ext>
            </a:extLst>
          </p:cNvPr>
          <p:cNvSpPr txBox="1"/>
          <p:nvPr/>
        </p:nvSpPr>
        <p:spPr>
          <a:xfrm>
            <a:off x="719665" y="1682803"/>
            <a:ext cx="10033001" cy="318548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800" dirty="0"/>
              <a:t>Verification of the proposed materials by in-service teachers within school mathematics teaching</a:t>
            </a:r>
            <a:r>
              <a:rPr lang="sk-SK" sz="2800" dirty="0"/>
              <a:t>.</a:t>
            </a:r>
            <a:endParaRPr lang="en-US" sz="2800" dirty="0"/>
          </a:p>
          <a:p>
            <a:pPr marL="285750" indent="-285750">
              <a:spcAft>
                <a:spcPts val="600"/>
              </a:spcAft>
              <a:buFont typeface="Arial" panose="020B0604020202020204" pitchFamily="34" charset="0"/>
              <a:buChar char="•"/>
            </a:pPr>
            <a:r>
              <a:rPr lang="en-US" sz="2800" dirty="0"/>
              <a:t>Revision of the materials based on the collected feedback</a:t>
            </a:r>
            <a:r>
              <a:rPr lang="sk-SK" sz="2800" dirty="0"/>
              <a:t>.</a:t>
            </a:r>
            <a:endParaRPr lang="en-US" sz="2800" dirty="0"/>
          </a:p>
          <a:p>
            <a:pPr marL="285750" indent="-285750">
              <a:spcAft>
                <a:spcPts val="600"/>
              </a:spcAft>
              <a:buFont typeface="Arial" panose="020B0604020202020204" pitchFamily="34" charset="0"/>
              <a:buChar char="•"/>
            </a:pPr>
            <a:r>
              <a:rPr lang="en-US" sz="2800" dirty="0"/>
              <a:t>Design and development of additional materials and activities related to introducing probability and statistics concepts in secondary school</a:t>
            </a:r>
            <a:r>
              <a:rPr lang="sk-SK" sz="2800" dirty="0"/>
              <a:t>.</a:t>
            </a:r>
            <a:endParaRPr lang="en-US" sz="2800" dirty="0"/>
          </a:p>
          <a:p>
            <a:endParaRPr lang="sk-SK" dirty="0"/>
          </a:p>
        </p:txBody>
      </p:sp>
    </p:spTree>
    <p:extLst>
      <p:ext uri="{BB962C8B-B14F-4D97-AF65-F5344CB8AC3E}">
        <p14:creationId xmlns:p14="http://schemas.microsoft.com/office/powerpoint/2010/main" val="218376143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504EA-D029-AC6C-0E4C-74EE09BC8FF5}"/>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0431D5C3-6755-5C3F-60A2-0421C07A0E60}"/>
              </a:ext>
            </a:extLst>
          </p:cNvPr>
          <p:cNvSpPr>
            <a:spLocks noGrp="1"/>
          </p:cNvSpPr>
          <p:nvPr>
            <p:ph type="title"/>
          </p:nvPr>
        </p:nvSpPr>
        <p:spPr>
          <a:xfrm>
            <a:off x="521207" y="448056"/>
            <a:ext cx="9517942" cy="640080"/>
          </a:xfrm>
        </p:spPr>
        <p:txBody>
          <a:bodyPr rtlCol="0">
            <a:noAutofit/>
          </a:bodyPr>
          <a:lstStyle/>
          <a:p>
            <a:r>
              <a:rPr lang="sk-SK" dirty="0" err="1">
                <a:latin typeface="Segoe UI" panose="020B0502040204020203" pitchFamily="34" charset="0"/>
                <a:cs typeface="Segoe UI" panose="020B0502040204020203" pitchFamily="34" charset="0"/>
              </a:rPr>
              <a:t>Resources</a:t>
            </a:r>
            <a:endParaRPr lang="en-US" dirty="0">
              <a:latin typeface="Segoe UI" panose="020B0502040204020203" pitchFamily="34" charset="0"/>
              <a:cs typeface="Segoe UI" panose="020B0502040204020203" pitchFamily="34" charset="0"/>
            </a:endParaRPr>
          </a:p>
        </p:txBody>
      </p:sp>
      <p:sp>
        <p:nvSpPr>
          <p:cNvPr id="38" name="Zástupný symbol obsahu 17">
            <a:extLst>
              <a:ext uri="{FF2B5EF4-FFF2-40B4-BE49-F238E27FC236}">
                <a16:creationId xmlns:a16="http://schemas.microsoft.com/office/drawing/2014/main" id="{86AE8C7D-AE54-81FE-CC1B-E94F96CE200A}"/>
              </a:ext>
            </a:extLst>
          </p:cNvPr>
          <p:cNvSpPr txBox="1">
            <a:spLocks/>
          </p:cNvSpPr>
          <p:nvPr/>
        </p:nvSpPr>
        <p:spPr>
          <a:xfrm>
            <a:off x="541609" y="1524708"/>
            <a:ext cx="8822524"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defRPr/>
            </a:pPr>
            <a:endParaRPr lang="en-US" sz="18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C448993B-0765-64B5-E67B-36867820DCBB}"/>
              </a:ext>
            </a:extLst>
          </p:cNvPr>
          <p:cNvSpPr>
            <a:spLocks noGrp="1"/>
          </p:cNvSpPr>
          <p:nvPr>
            <p:ph type="sldNum" sz="quarter" idx="4"/>
          </p:nvPr>
        </p:nvSpPr>
        <p:spPr/>
        <p:txBody>
          <a:bodyPr/>
          <a:lstStyle/>
          <a:p>
            <a:pPr rtl="0"/>
            <a:fld id="{9860EDB8-5305-433F-BE41-D7A86D811DB3}" type="slidenum">
              <a:rPr lang="sk-SK" noProof="0" smtClean="0"/>
              <a:pPr rtl="0"/>
              <a:t>22</a:t>
            </a:fld>
            <a:endParaRPr lang="sk-SK" noProof="0"/>
          </a:p>
        </p:txBody>
      </p:sp>
      <p:sp>
        <p:nvSpPr>
          <p:cNvPr id="3" name="TextBox 2">
            <a:extLst>
              <a:ext uri="{FF2B5EF4-FFF2-40B4-BE49-F238E27FC236}">
                <a16:creationId xmlns:a16="http://schemas.microsoft.com/office/drawing/2014/main" id="{3B6D3E63-7111-B8A4-4E74-8913E412CBAB}"/>
              </a:ext>
            </a:extLst>
          </p:cNvPr>
          <p:cNvSpPr txBox="1"/>
          <p:nvPr/>
        </p:nvSpPr>
        <p:spPr>
          <a:xfrm>
            <a:off x="708779" y="1378004"/>
            <a:ext cx="10033001" cy="4278094"/>
          </a:xfrm>
          <a:prstGeom prst="rect">
            <a:avLst/>
          </a:prstGeom>
          <a:noFill/>
        </p:spPr>
        <p:txBody>
          <a:bodyPr wrap="square">
            <a:spAutoFit/>
          </a:bodyPr>
          <a:lstStyle/>
          <a:p>
            <a:pPr marL="285750" indent="-285750">
              <a:spcAft>
                <a:spcPts val="600"/>
              </a:spcAft>
              <a:buFont typeface="Arial" panose="020B0604020202020204" pitchFamily="34" charset="0"/>
              <a:buChar char="•"/>
            </a:pPr>
            <a:r>
              <a:rPr lang="sk-SK" dirty="0" err="1"/>
              <a:t>Batanero</a:t>
            </a:r>
            <a:r>
              <a:rPr lang="sk-SK" dirty="0"/>
              <a:t>, C., &amp; </a:t>
            </a:r>
            <a:r>
              <a:rPr lang="sk-SK" dirty="0" err="1"/>
              <a:t>Sánchez</a:t>
            </a:r>
            <a:r>
              <a:rPr lang="sk-SK" dirty="0"/>
              <a:t>, E. (2005). </a:t>
            </a:r>
            <a:r>
              <a:rPr lang="sk-SK" dirty="0" err="1"/>
              <a:t>What</a:t>
            </a:r>
            <a:r>
              <a:rPr lang="sk-SK" dirty="0"/>
              <a:t> </a:t>
            </a:r>
            <a:r>
              <a:rPr lang="sk-SK" dirty="0" err="1"/>
              <a:t>is</a:t>
            </a:r>
            <a:r>
              <a:rPr lang="sk-SK" dirty="0"/>
              <a:t> </a:t>
            </a:r>
            <a:r>
              <a:rPr lang="sk-SK" dirty="0" err="1"/>
              <a:t>the</a:t>
            </a:r>
            <a:r>
              <a:rPr lang="sk-SK" dirty="0"/>
              <a:t> </a:t>
            </a:r>
            <a:r>
              <a:rPr lang="sk-SK" dirty="0" err="1"/>
              <a:t>nature</a:t>
            </a:r>
            <a:r>
              <a:rPr lang="sk-SK" dirty="0"/>
              <a:t> of </a:t>
            </a:r>
            <a:r>
              <a:rPr lang="sk-SK" dirty="0" err="1"/>
              <a:t>high</a:t>
            </a:r>
            <a:r>
              <a:rPr lang="sk-SK" dirty="0"/>
              <a:t> </a:t>
            </a:r>
            <a:r>
              <a:rPr lang="sk-SK" dirty="0" err="1"/>
              <a:t>school</a:t>
            </a:r>
            <a:r>
              <a:rPr lang="sk-SK" dirty="0"/>
              <a:t> </a:t>
            </a:r>
            <a:r>
              <a:rPr lang="sk-SK" dirty="0" err="1"/>
              <a:t>students</a:t>
            </a:r>
            <a:r>
              <a:rPr lang="sk-SK" dirty="0"/>
              <a:t>’ </a:t>
            </a:r>
            <a:r>
              <a:rPr lang="sk-SK" dirty="0" err="1"/>
              <a:t>conceptions</a:t>
            </a:r>
            <a:r>
              <a:rPr lang="sk-SK" dirty="0"/>
              <a:t> and </a:t>
            </a:r>
            <a:r>
              <a:rPr lang="sk-SK" dirty="0" err="1"/>
              <a:t>misconceptions</a:t>
            </a:r>
            <a:r>
              <a:rPr lang="sk-SK" dirty="0"/>
              <a:t> </a:t>
            </a:r>
            <a:r>
              <a:rPr lang="sk-SK" dirty="0" err="1"/>
              <a:t>about</a:t>
            </a:r>
            <a:r>
              <a:rPr lang="sk-SK" dirty="0"/>
              <a:t> </a:t>
            </a:r>
            <a:r>
              <a:rPr lang="sk-SK" dirty="0" err="1"/>
              <a:t>probability</a:t>
            </a:r>
            <a:r>
              <a:rPr lang="sk-SK" dirty="0"/>
              <a:t>? In G. A. </a:t>
            </a:r>
            <a:r>
              <a:rPr lang="sk-SK" dirty="0" err="1"/>
              <a:t>Jones</a:t>
            </a:r>
            <a:r>
              <a:rPr lang="sk-SK" dirty="0"/>
              <a:t> (</a:t>
            </a:r>
            <a:r>
              <a:rPr lang="sk-SK" dirty="0" err="1"/>
              <a:t>Ed</a:t>
            </a:r>
            <a:r>
              <a:rPr lang="sk-SK" dirty="0"/>
              <a:t>.), </a:t>
            </a:r>
            <a:r>
              <a:rPr lang="sk-SK" dirty="0" err="1"/>
              <a:t>Exploring</a:t>
            </a:r>
            <a:r>
              <a:rPr lang="sk-SK" dirty="0"/>
              <a:t> </a:t>
            </a:r>
            <a:r>
              <a:rPr lang="sk-SK" dirty="0" err="1"/>
              <a:t>probability</a:t>
            </a:r>
            <a:r>
              <a:rPr lang="sk-SK" dirty="0"/>
              <a:t> in </a:t>
            </a:r>
            <a:r>
              <a:rPr lang="sk-SK" dirty="0" err="1"/>
              <a:t>school</a:t>
            </a:r>
            <a:r>
              <a:rPr lang="sk-SK" dirty="0"/>
              <a:t>: </a:t>
            </a:r>
            <a:r>
              <a:rPr lang="sk-SK" dirty="0" err="1"/>
              <a:t>Challenges</a:t>
            </a:r>
            <a:r>
              <a:rPr lang="sk-SK" dirty="0"/>
              <a:t> </a:t>
            </a:r>
            <a:r>
              <a:rPr lang="sk-SK" dirty="0" err="1"/>
              <a:t>for</a:t>
            </a:r>
            <a:r>
              <a:rPr lang="sk-SK" dirty="0"/>
              <a:t> </a:t>
            </a:r>
            <a:r>
              <a:rPr lang="sk-SK" dirty="0" err="1"/>
              <a:t>teaching</a:t>
            </a:r>
            <a:r>
              <a:rPr lang="sk-SK" dirty="0"/>
              <a:t> and </a:t>
            </a:r>
            <a:r>
              <a:rPr lang="sk-SK" dirty="0" err="1"/>
              <a:t>learning</a:t>
            </a:r>
            <a:r>
              <a:rPr lang="sk-SK" dirty="0"/>
              <a:t> (</a:t>
            </a:r>
            <a:r>
              <a:rPr lang="sk-SK" dirty="0" err="1"/>
              <a:t>pp</a:t>
            </a:r>
            <a:r>
              <a:rPr lang="sk-SK" dirty="0"/>
              <a:t>. 241–266). </a:t>
            </a:r>
            <a:r>
              <a:rPr lang="sk-SK" dirty="0" err="1"/>
              <a:t>Springer</a:t>
            </a:r>
            <a:r>
              <a:rPr lang="sk-SK" dirty="0"/>
              <a:t>. https://doi.org/10.1007/0-387-24530-8_11</a:t>
            </a:r>
          </a:p>
          <a:p>
            <a:pPr marL="285750" indent="-285750">
              <a:spcAft>
                <a:spcPts val="600"/>
              </a:spcAft>
              <a:buFont typeface="Arial" panose="020B0604020202020204" pitchFamily="34" charset="0"/>
              <a:buChar char="•"/>
            </a:pPr>
            <a:r>
              <a:rPr lang="sk-SK" dirty="0" err="1"/>
              <a:t>Borovcnik</a:t>
            </a:r>
            <a:r>
              <a:rPr lang="sk-SK" dirty="0"/>
              <a:t>, M., &amp; </a:t>
            </a:r>
            <a:r>
              <a:rPr lang="sk-SK" dirty="0" err="1"/>
              <a:t>Peard</a:t>
            </a:r>
            <a:r>
              <a:rPr lang="sk-SK" dirty="0"/>
              <a:t>, R. (1996). </a:t>
            </a:r>
            <a:r>
              <a:rPr lang="sk-SK" dirty="0" err="1"/>
              <a:t>Probability</a:t>
            </a:r>
            <a:r>
              <a:rPr lang="sk-SK" dirty="0"/>
              <a:t>. In A. J. </a:t>
            </a:r>
            <a:r>
              <a:rPr lang="sk-SK" dirty="0" err="1"/>
              <a:t>Bishop</a:t>
            </a:r>
            <a:r>
              <a:rPr lang="sk-SK" dirty="0"/>
              <a:t>, K. </a:t>
            </a:r>
            <a:r>
              <a:rPr lang="sk-SK" dirty="0" err="1"/>
              <a:t>Clements</a:t>
            </a:r>
            <a:r>
              <a:rPr lang="sk-SK" dirty="0"/>
              <a:t>, C. </a:t>
            </a:r>
            <a:r>
              <a:rPr lang="sk-SK" dirty="0" err="1"/>
              <a:t>Keitel</a:t>
            </a:r>
            <a:r>
              <a:rPr lang="sk-SK" dirty="0"/>
              <a:t>, J. </a:t>
            </a:r>
            <a:r>
              <a:rPr lang="sk-SK" dirty="0" err="1"/>
              <a:t>Kilpatrick</a:t>
            </a:r>
            <a:r>
              <a:rPr lang="sk-SK" dirty="0"/>
              <a:t>, &amp; C. </a:t>
            </a:r>
            <a:r>
              <a:rPr lang="sk-SK" dirty="0" err="1"/>
              <a:t>Laborde</a:t>
            </a:r>
            <a:r>
              <a:rPr lang="sk-SK" dirty="0"/>
              <a:t> (</a:t>
            </a:r>
            <a:r>
              <a:rPr lang="sk-SK" dirty="0" err="1"/>
              <a:t>Eds</a:t>
            </a:r>
            <a:r>
              <a:rPr lang="sk-SK" dirty="0"/>
              <a:t>.), International </a:t>
            </a:r>
            <a:r>
              <a:rPr lang="sk-SK" dirty="0" err="1"/>
              <a:t>handbook</a:t>
            </a:r>
            <a:r>
              <a:rPr lang="sk-SK" dirty="0"/>
              <a:t> of </a:t>
            </a:r>
            <a:r>
              <a:rPr lang="sk-SK" dirty="0" err="1"/>
              <a:t>mathematics</a:t>
            </a:r>
            <a:r>
              <a:rPr lang="sk-SK" dirty="0"/>
              <a:t> </a:t>
            </a:r>
            <a:r>
              <a:rPr lang="sk-SK" dirty="0" err="1"/>
              <a:t>education</a:t>
            </a:r>
            <a:r>
              <a:rPr lang="sk-SK" dirty="0"/>
              <a:t> [Part 1] (</a:t>
            </a:r>
            <a:r>
              <a:rPr lang="sk-SK" dirty="0" err="1"/>
              <a:t>pp</a:t>
            </a:r>
            <a:r>
              <a:rPr lang="sk-SK" dirty="0"/>
              <a:t>. 239–288). </a:t>
            </a:r>
            <a:r>
              <a:rPr lang="sk-SK" dirty="0" err="1"/>
              <a:t>Kluwer</a:t>
            </a:r>
            <a:r>
              <a:rPr lang="sk-SK" dirty="0"/>
              <a:t>.</a:t>
            </a:r>
          </a:p>
          <a:p>
            <a:pPr marL="285750" indent="-285750">
              <a:spcAft>
                <a:spcPts val="600"/>
              </a:spcAft>
              <a:buFont typeface="Arial" panose="020B0604020202020204" pitchFamily="34" charset="0"/>
              <a:buChar char="•"/>
            </a:pPr>
            <a:r>
              <a:rPr lang="sk-SK" dirty="0" err="1"/>
              <a:t>d’Alembert</a:t>
            </a:r>
            <a:r>
              <a:rPr lang="sk-SK" dirty="0"/>
              <a:t>, J. L. R. (1754). </a:t>
            </a:r>
            <a:r>
              <a:rPr lang="sk-SK" dirty="0" err="1"/>
              <a:t>Croix</a:t>
            </a:r>
            <a:r>
              <a:rPr lang="sk-SK" dirty="0"/>
              <a:t> </a:t>
            </a:r>
            <a:r>
              <a:rPr lang="sk-SK" dirty="0" err="1"/>
              <a:t>ou</a:t>
            </a:r>
            <a:r>
              <a:rPr lang="sk-SK" dirty="0"/>
              <a:t> </a:t>
            </a:r>
            <a:r>
              <a:rPr lang="sk-SK" dirty="0" err="1"/>
              <a:t>pile</a:t>
            </a:r>
            <a:r>
              <a:rPr lang="sk-SK" dirty="0"/>
              <a:t>. In D. </a:t>
            </a:r>
            <a:r>
              <a:rPr lang="sk-SK" dirty="0" err="1"/>
              <a:t>Diderot</a:t>
            </a:r>
            <a:r>
              <a:rPr lang="sk-SK" dirty="0"/>
              <a:t> &amp; J. L. R. </a:t>
            </a:r>
            <a:r>
              <a:rPr lang="sk-SK" dirty="0" err="1"/>
              <a:t>d’Alembert</a:t>
            </a:r>
            <a:r>
              <a:rPr lang="sk-SK" dirty="0"/>
              <a:t> (</a:t>
            </a:r>
            <a:r>
              <a:rPr lang="sk-SK" dirty="0" err="1"/>
              <a:t>Eds</a:t>
            </a:r>
            <a:r>
              <a:rPr lang="sk-SK" dirty="0"/>
              <a:t>.), </a:t>
            </a:r>
            <a:r>
              <a:rPr lang="sk-SK" dirty="0" err="1"/>
              <a:t>Encyclopédie</a:t>
            </a:r>
            <a:r>
              <a:rPr lang="sk-SK" dirty="0"/>
              <a:t> </a:t>
            </a:r>
            <a:r>
              <a:rPr lang="sk-SK" dirty="0" err="1"/>
              <a:t>ou</a:t>
            </a:r>
            <a:r>
              <a:rPr lang="sk-SK" dirty="0"/>
              <a:t> </a:t>
            </a:r>
            <a:r>
              <a:rPr lang="sk-SK" dirty="0" err="1"/>
              <a:t>dictionnaire</a:t>
            </a:r>
            <a:r>
              <a:rPr lang="sk-SK" dirty="0"/>
              <a:t> </a:t>
            </a:r>
            <a:r>
              <a:rPr lang="sk-SK" dirty="0" err="1"/>
              <a:t>raisonné</a:t>
            </a:r>
            <a:r>
              <a:rPr lang="sk-SK" dirty="0"/>
              <a:t> des </a:t>
            </a:r>
            <a:r>
              <a:rPr lang="sk-SK" dirty="0" err="1"/>
              <a:t>sciences</a:t>
            </a:r>
            <a:r>
              <a:rPr lang="sk-SK" dirty="0"/>
              <a:t>, des </a:t>
            </a:r>
            <a:r>
              <a:rPr lang="sk-SK" dirty="0" err="1"/>
              <a:t>arts</a:t>
            </a:r>
            <a:r>
              <a:rPr lang="sk-SK" dirty="0"/>
              <a:t> et des </a:t>
            </a:r>
            <a:r>
              <a:rPr lang="sk-SK" dirty="0" err="1"/>
              <a:t>métiers</a:t>
            </a:r>
            <a:r>
              <a:rPr lang="sk-SK" dirty="0"/>
              <a:t> (</a:t>
            </a:r>
            <a:r>
              <a:rPr lang="sk-SK" dirty="0" err="1"/>
              <a:t>Vol</a:t>
            </a:r>
            <a:r>
              <a:rPr lang="sk-SK" dirty="0"/>
              <a:t>. 4, p. 250).</a:t>
            </a:r>
          </a:p>
          <a:p>
            <a:pPr marL="285750" indent="-285750">
              <a:spcAft>
                <a:spcPts val="600"/>
              </a:spcAft>
              <a:buFont typeface="Arial" panose="020B0604020202020204" pitchFamily="34" charset="0"/>
              <a:buChar char="•"/>
            </a:pPr>
            <a:r>
              <a:rPr lang="sk-SK" dirty="0" err="1"/>
              <a:t>Fischbein</a:t>
            </a:r>
            <a:r>
              <a:rPr lang="sk-SK" dirty="0"/>
              <a:t>, E., </a:t>
            </a:r>
            <a:r>
              <a:rPr lang="sk-SK" dirty="0" err="1"/>
              <a:t>Nello</a:t>
            </a:r>
            <a:r>
              <a:rPr lang="sk-SK" dirty="0"/>
              <a:t>, M. S., &amp; Marino, M. S. (1991). </a:t>
            </a:r>
            <a:r>
              <a:rPr lang="sk-SK" dirty="0" err="1"/>
              <a:t>Factors</a:t>
            </a:r>
            <a:r>
              <a:rPr lang="sk-SK" dirty="0"/>
              <a:t> </a:t>
            </a:r>
            <a:r>
              <a:rPr lang="sk-SK" dirty="0" err="1"/>
              <a:t>affecting</a:t>
            </a:r>
            <a:r>
              <a:rPr lang="sk-SK" dirty="0"/>
              <a:t> </a:t>
            </a:r>
            <a:r>
              <a:rPr lang="sk-SK" dirty="0" err="1"/>
              <a:t>probabilistic</a:t>
            </a:r>
            <a:r>
              <a:rPr lang="sk-SK" dirty="0"/>
              <a:t> </a:t>
            </a:r>
            <a:r>
              <a:rPr lang="sk-SK" dirty="0" err="1"/>
              <a:t>judgments</a:t>
            </a:r>
            <a:r>
              <a:rPr lang="sk-SK" dirty="0"/>
              <a:t> in </a:t>
            </a:r>
            <a:r>
              <a:rPr lang="sk-SK" dirty="0" err="1"/>
              <a:t>children</a:t>
            </a:r>
            <a:r>
              <a:rPr lang="sk-SK" dirty="0"/>
              <a:t> and </a:t>
            </a:r>
            <a:r>
              <a:rPr lang="sk-SK" dirty="0" err="1"/>
              <a:t>adolescents</a:t>
            </a:r>
            <a:r>
              <a:rPr lang="sk-SK" dirty="0"/>
              <a:t>. </a:t>
            </a:r>
            <a:r>
              <a:rPr lang="sk-SK" dirty="0" err="1"/>
              <a:t>Educational</a:t>
            </a:r>
            <a:r>
              <a:rPr lang="sk-SK" dirty="0"/>
              <a:t> </a:t>
            </a:r>
            <a:r>
              <a:rPr lang="sk-SK" dirty="0" err="1"/>
              <a:t>Studies</a:t>
            </a:r>
            <a:r>
              <a:rPr lang="sk-SK" dirty="0"/>
              <a:t> in </a:t>
            </a:r>
            <a:r>
              <a:rPr lang="sk-SK" dirty="0" err="1"/>
              <a:t>Mathematics</a:t>
            </a:r>
            <a:r>
              <a:rPr lang="sk-SK" dirty="0"/>
              <a:t>, 22, 523–549.</a:t>
            </a:r>
          </a:p>
          <a:p>
            <a:pPr marL="285750" indent="-285750">
              <a:spcAft>
                <a:spcPts val="600"/>
              </a:spcAft>
              <a:buFont typeface="Arial" panose="020B0604020202020204" pitchFamily="34" charset="0"/>
              <a:buChar char="•"/>
            </a:pPr>
            <a:r>
              <a:rPr lang="sk-SK" dirty="0" err="1"/>
              <a:t>Gorroochurn</a:t>
            </a:r>
            <a:r>
              <a:rPr lang="sk-SK" dirty="0"/>
              <a:t>, P. (2014). </a:t>
            </a:r>
            <a:r>
              <a:rPr lang="sk-SK" dirty="0" err="1"/>
              <a:t>Errors</a:t>
            </a:r>
            <a:r>
              <a:rPr lang="sk-SK" dirty="0"/>
              <a:t> of </a:t>
            </a:r>
            <a:r>
              <a:rPr lang="sk-SK" dirty="0" err="1"/>
              <a:t>probability</a:t>
            </a:r>
            <a:r>
              <a:rPr lang="sk-SK" dirty="0"/>
              <a:t> in </a:t>
            </a:r>
            <a:r>
              <a:rPr lang="sk-SK" dirty="0" err="1"/>
              <a:t>historical</a:t>
            </a:r>
            <a:r>
              <a:rPr lang="sk-SK" dirty="0"/>
              <a:t> </a:t>
            </a:r>
            <a:r>
              <a:rPr lang="sk-SK" dirty="0" err="1"/>
              <a:t>context</a:t>
            </a:r>
            <a:r>
              <a:rPr lang="sk-SK" dirty="0"/>
              <a:t>. In M. </a:t>
            </a:r>
            <a:r>
              <a:rPr lang="sk-SK" dirty="0" err="1"/>
              <a:t>Pitici</a:t>
            </a:r>
            <a:r>
              <a:rPr lang="sk-SK" dirty="0"/>
              <a:t> (</a:t>
            </a:r>
            <a:r>
              <a:rPr lang="sk-SK" dirty="0" err="1"/>
              <a:t>Ed</a:t>
            </a:r>
            <a:r>
              <a:rPr lang="sk-SK" dirty="0"/>
              <a:t>.), </a:t>
            </a:r>
            <a:r>
              <a:rPr lang="sk-SK" dirty="0" err="1"/>
              <a:t>The</a:t>
            </a:r>
            <a:r>
              <a:rPr lang="sk-SK" dirty="0"/>
              <a:t> </a:t>
            </a:r>
            <a:r>
              <a:rPr lang="sk-SK" dirty="0" err="1"/>
              <a:t>best</a:t>
            </a:r>
            <a:r>
              <a:rPr lang="sk-SK" dirty="0"/>
              <a:t> </a:t>
            </a:r>
            <a:r>
              <a:rPr lang="sk-SK" dirty="0" err="1"/>
              <a:t>writing</a:t>
            </a:r>
            <a:r>
              <a:rPr lang="sk-SK" dirty="0"/>
              <a:t> on </a:t>
            </a:r>
            <a:r>
              <a:rPr lang="sk-SK" dirty="0" err="1"/>
              <a:t>mathematics</a:t>
            </a:r>
            <a:r>
              <a:rPr lang="sk-SK" dirty="0"/>
              <a:t> 2013 (</a:t>
            </a:r>
            <a:r>
              <a:rPr lang="sk-SK" dirty="0" err="1"/>
              <a:t>pp</a:t>
            </a:r>
            <a:r>
              <a:rPr lang="sk-SK" dirty="0"/>
              <a:t>. 191–212). </a:t>
            </a:r>
            <a:r>
              <a:rPr lang="sk-SK" dirty="0" err="1"/>
              <a:t>Princeton</a:t>
            </a:r>
            <a:r>
              <a:rPr lang="sk-SK" dirty="0"/>
              <a:t> </a:t>
            </a:r>
            <a:r>
              <a:rPr lang="sk-SK" dirty="0" err="1"/>
              <a:t>University</a:t>
            </a:r>
            <a:r>
              <a:rPr lang="sk-SK" dirty="0"/>
              <a:t> Press. https://doi.org/10.1515/9781400847990-020</a:t>
            </a:r>
          </a:p>
        </p:txBody>
      </p:sp>
    </p:spTree>
    <p:extLst>
      <p:ext uri="{BB962C8B-B14F-4D97-AF65-F5344CB8AC3E}">
        <p14:creationId xmlns:p14="http://schemas.microsoft.com/office/powerpoint/2010/main" val="5713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9ED24-DF54-5F60-996C-03817E9C149A}"/>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FAB27B70-DB92-B5D3-849E-6FE7A25B3423}"/>
              </a:ext>
            </a:extLst>
          </p:cNvPr>
          <p:cNvSpPr>
            <a:spLocks noGrp="1"/>
          </p:cNvSpPr>
          <p:nvPr>
            <p:ph type="title"/>
          </p:nvPr>
        </p:nvSpPr>
        <p:spPr>
          <a:xfrm>
            <a:off x="521207" y="448056"/>
            <a:ext cx="9517942" cy="640080"/>
          </a:xfrm>
        </p:spPr>
        <p:txBody>
          <a:bodyPr rtlCol="0">
            <a:noAutofit/>
          </a:bodyPr>
          <a:lstStyle/>
          <a:p>
            <a:r>
              <a:rPr lang="sk-SK" dirty="0" err="1">
                <a:latin typeface="Segoe UI" panose="020B0502040204020203" pitchFamily="34" charset="0"/>
                <a:cs typeface="Segoe UI" panose="020B0502040204020203" pitchFamily="34" charset="0"/>
              </a:rPr>
              <a:t>Resources</a:t>
            </a:r>
            <a:endParaRPr lang="en-US" dirty="0">
              <a:latin typeface="Segoe UI" panose="020B0502040204020203" pitchFamily="34" charset="0"/>
              <a:cs typeface="Segoe UI" panose="020B0502040204020203" pitchFamily="34" charset="0"/>
            </a:endParaRPr>
          </a:p>
        </p:txBody>
      </p:sp>
      <p:sp>
        <p:nvSpPr>
          <p:cNvPr id="38" name="Zástupný symbol obsahu 17">
            <a:extLst>
              <a:ext uri="{FF2B5EF4-FFF2-40B4-BE49-F238E27FC236}">
                <a16:creationId xmlns:a16="http://schemas.microsoft.com/office/drawing/2014/main" id="{F9E8789A-C40B-59DF-7E8F-2850DABF4D7F}"/>
              </a:ext>
            </a:extLst>
          </p:cNvPr>
          <p:cNvSpPr txBox="1">
            <a:spLocks/>
          </p:cNvSpPr>
          <p:nvPr/>
        </p:nvSpPr>
        <p:spPr>
          <a:xfrm>
            <a:off x="541609" y="1524708"/>
            <a:ext cx="8822524"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defRPr/>
            </a:pPr>
            <a:endParaRPr lang="en-US" sz="18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54DDFFF0-490D-BBD2-8446-F52F1D1797AB}"/>
              </a:ext>
            </a:extLst>
          </p:cNvPr>
          <p:cNvSpPr>
            <a:spLocks noGrp="1"/>
          </p:cNvSpPr>
          <p:nvPr>
            <p:ph type="sldNum" sz="quarter" idx="4"/>
          </p:nvPr>
        </p:nvSpPr>
        <p:spPr/>
        <p:txBody>
          <a:bodyPr/>
          <a:lstStyle/>
          <a:p>
            <a:pPr rtl="0"/>
            <a:fld id="{9860EDB8-5305-433F-BE41-D7A86D811DB3}" type="slidenum">
              <a:rPr lang="sk-SK" noProof="0" smtClean="0"/>
              <a:pPr rtl="0"/>
              <a:t>23</a:t>
            </a:fld>
            <a:endParaRPr lang="sk-SK" noProof="0"/>
          </a:p>
        </p:txBody>
      </p:sp>
      <p:sp>
        <p:nvSpPr>
          <p:cNvPr id="3" name="TextBox 2">
            <a:extLst>
              <a:ext uri="{FF2B5EF4-FFF2-40B4-BE49-F238E27FC236}">
                <a16:creationId xmlns:a16="http://schemas.microsoft.com/office/drawing/2014/main" id="{FFD3CB1F-4BC1-DB35-A4F4-285ADFA9E0FF}"/>
              </a:ext>
            </a:extLst>
          </p:cNvPr>
          <p:cNvSpPr txBox="1"/>
          <p:nvPr/>
        </p:nvSpPr>
        <p:spPr>
          <a:xfrm>
            <a:off x="708779" y="1378004"/>
            <a:ext cx="10033001" cy="4785926"/>
          </a:xfrm>
          <a:prstGeom prst="rect">
            <a:avLst/>
          </a:prstGeom>
          <a:noFill/>
        </p:spPr>
        <p:txBody>
          <a:bodyPr wrap="square">
            <a:spAutoFit/>
          </a:bodyPr>
          <a:lstStyle/>
          <a:p>
            <a:pPr marL="285750" indent="-285750">
              <a:spcAft>
                <a:spcPts val="600"/>
              </a:spcAft>
              <a:buFont typeface="Arial" panose="020B0604020202020204" pitchFamily="34" charset="0"/>
              <a:buChar char="•"/>
            </a:pPr>
            <a:r>
              <a:rPr lang="sk-SK" dirty="0" err="1"/>
              <a:t>Križánková</a:t>
            </a:r>
            <a:r>
              <a:rPr lang="sk-SK" dirty="0"/>
              <a:t>, M. (2024). Hrové vyučovanie pravdepodobnosti a štatistiky. In J. </a:t>
            </a:r>
            <a:r>
              <a:rPr lang="sk-SK" dirty="0" err="1"/>
              <a:t>Gurican</a:t>
            </a:r>
            <a:r>
              <a:rPr lang="sk-SK" dirty="0"/>
              <a:t> &amp; J. </a:t>
            </a:r>
            <a:r>
              <a:rPr lang="sk-SK" dirty="0" err="1"/>
              <a:t>Tekel</a:t>
            </a:r>
            <a:r>
              <a:rPr lang="sk-SK" dirty="0"/>
              <a:t> (</a:t>
            </a:r>
            <a:r>
              <a:rPr lang="sk-SK" dirty="0" err="1"/>
              <a:t>Eds</a:t>
            </a:r>
            <a:r>
              <a:rPr lang="sk-SK" dirty="0"/>
              <a:t>.), Študentská vedecká konferencia FMFI UK, Bratislava, 2024. Zborník príspevkov (s. 127–132). Fakulta matematiky, fyziky a informatiky, Univerzita Komenského.</a:t>
            </a:r>
          </a:p>
          <a:p>
            <a:pPr marL="285750" indent="-285750">
              <a:spcAft>
                <a:spcPts val="600"/>
              </a:spcAft>
              <a:buFont typeface="Arial" panose="020B0604020202020204" pitchFamily="34" charset="0"/>
              <a:buChar char="•"/>
            </a:pPr>
            <a:r>
              <a:rPr lang="sk-SK" dirty="0"/>
              <a:t>Kubáček, Z. (2010). Matematika pre 2. ročník gymnázií, 2. časť. Orbis </a:t>
            </a:r>
            <a:r>
              <a:rPr lang="sk-SK" dirty="0" err="1"/>
              <a:t>Pictus</a:t>
            </a:r>
            <a:r>
              <a:rPr lang="sk-SK" dirty="0"/>
              <a:t> </a:t>
            </a:r>
            <a:r>
              <a:rPr lang="sk-SK" dirty="0" err="1"/>
              <a:t>Istropolitana</a:t>
            </a:r>
            <a:r>
              <a:rPr lang="sk-SK" dirty="0"/>
              <a:t>.</a:t>
            </a:r>
          </a:p>
          <a:p>
            <a:pPr marL="285750" indent="-285750">
              <a:spcAft>
                <a:spcPts val="600"/>
              </a:spcAft>
              <a:buFont typeface="Arial" panose="020B0604020202020204" pitchFamily="34" charset="0"/>
              <a:buChar char="•"/>
            </a:pPr>
            <a:r>
              <a:rPr lang="sk-SK" dirty="0" err="1"/>
              <a:t>Paliwal</a:t>
            </a:r>
            <a:r>
              <a:rPr lang="sk-SK" dirty="0"/>
              <a:t>, V. (2018). Do </a:t>
            </a:r>
            <a:r>
              <a:rPr lang="sk-SK" dirty="0" err="1"/>
              <a:t>manipulatives</a:t>
            </a:r>
            <a:r>
              <a:rPr lang="sk-SK" dirty="0"/>
              <a:t> </a:t>
            </a:r>
            <a:r>
              <a:rPr lang="sk-SK" dirty="0" err="1"/>
              <a:t>foster</a:t>
            </a:r>
            <a:r>
              <a:rPr lang="sk-SK" dirty="0"/>
              <a:t> pre-</a:t>
            </a:r>
            <a:r>
              <a:rPr lang="sk-SK" dirty="0" err="1"/>
              <a:t>service</a:t>
            </a:r>
            <a:r>
              <a:rPr lang="sk-SK" dirty="0"/>
              <a:t> </a:t>
            </a:r>
            <a:r>
              <a:rPr lang="sk-SK" dirty="0" err="1"/>
              <a:t>teachers</a:t>
            </a:r>
            <a:r>
              <a:rPr lang="sk-SK" dirty="0"/>
              <a:t>’ </a:t>
            </a:r>
            <a:r>
              <a:rPr lang="sk-SK" dirty="0" err="1"/>
              <a:t>understanding</a:t>
            </a:r>
            <a:r>
              <a:rPr lang="sk-SK" dirty="0"/>
              <a:t> of </a:t>
            </a:r>
            <a:r>
              <a:rPr lang="sk-SK" dirty="0" err="1"/>
              <a:t>probability</a:t>
            </a:r>
            <a:r>
              <a:rPr lang="sk-SK" dirty="0"/>
              <a:t>? In </a:t>
            </a:r>
            <a:r>
              <a:rPr lang="sk-SK" dirty="0" err="1"/>
              <a:t>University</a:t>
            </a:r>
            <a:r>
              <a:rPr lang="sk-SK" dirty="0"/>
              <a:t> of West Georgia (p. 2). https://files.eric.ed.gov/fulltext/EJ1191659.pdf</a:t>
            </a:r>
          </a:p>
          <a:p>
            <a:pPr marL="285750" indent="-285750">
              <a:spcAft>
                <a:spcPts val="600"/>
              </a:spcAft>
              <a:buFont typeface="Arial" panose="020B0604020202020204" pitchFamily="34" charset="0"/>
              <a:buChar char="•"/>
            </a:pPr>
            <a:r>
              <a:rPr lang="sk-SK" dirty="0" err="1"/>
              <a:t>Schreier</a:t>
            </a:r>
            <a:r>
              <a:rPr lang="sk-SK" dirty="0"/>
              <a:t>, M., </a:t>
            </a:r>
            <a:r>
              <a:rPr lang="sk-SK" dirty="0" err="1"/>
              <a:t>Stamann</a:t>
            </a:r>
            <a:r>
              <a:rPr lang="sk-SK" dirty="0"/>
              <a:t>, C., Janssen, M., </a:t>
            </a:r>
            <a:r>
              <a:rPr lang="sk-SK" dirty="0" err="1"/>
              <a:t>Dahl</a:t>
            </a:r>
            <a:r>
              <a:rPr lang="sk-SK" dirty="0"/>
              <a:t>, T., &amp; </a:t>
            </a:r>
            <a:r>
              <a:rPr lang="sk-SK" dirty="0" err="1"/>
              <a:t>Whittal</a:t>
            </a:r>
            <a:r>
              <a:rPr lang="sk-SK" dirty="0"/>
              <a:t>, A. (2019). </a:t>
            </a:r>
            <a:r>
              <a:rPr lang="sk-SK" dirty="0" err="1"/>
              <a:t>Qualitative</a:t>
            </a:r>
            <a:r>
              <a:rPr lang="sk-SK" dirty="0"/>
              <a:t> </a:t>
            </a:r>
            <a:r>
              <a:rPr lang="sk-SK" dirty="0" err="1"/>
              <a:t>content</a:t>
            </a:r>
            <a:r>
              <a:rPr lang="sk-SK" dirty="0"/>
              <a:t> </a:t>
            </a:r>
            <a:r>
              <a:rPr lang="sk-SK" dirty="0" err="1"/>
              <a:t>analysis</a:t>
            </a:r>
            <a:r>
              <a:rPr lang="sk-SK" dirty="0"/>
              <a:t>: </a:t>
            </a:r>
            <a:r>
              <a:rPr lang="sk-SK" dirty="0" err="1"/>
              <a:t>Conceptualizations</a:t>
            </a:r>
            <a:r>
              <a:rPr lang="sk-SK" dirty="0"/>
              <a:t> and </a:t>
            </a:r>
            <a:r>
              <a:rPr lang="sk-SK" dirty="0" err="1"/>
              <a:t>challenges</a:t>
            </a:r>
            <a:r>
              <a:rPr lang="sk-SK" dirty="0"/>
              <a:t> in </a:t>
            </a:r>
            <a:r>
              <a:rPr lang="sk-SK" dirty="0" err="1"/>
              <a:t>research</a:t>
            </a:r>
            <a:r>
              <a:rPr lang="sk-SK" dirty="0"/>
              <a:t> </a:t>
            </a:r>
            <a:r>
              <a:rPr lang="sk-SK" dirty="0" err="1"/>
              <a:t>practice</a:t>
            </a:r>
            <a:r>
              <a:rPr lang="sk-SK" dirty="0"/>
              <a:t>.</a:t>
            </a:r>
          </a:p>
          <a:p>
            <a:pPr marL="285750" indent="-285750">
              <a:spcAft>
                <a:spcPts val="600"/>
              </a:spcAft>
              <a:buFont typeface="Arial" panose="020B0604020202020204" pitchFamily="34" charset="0"/>
              <a:buChar char="•"/>
            </a:pPr>
            <a:r>
              <a:rPr lang="sk-SK" dirty="0" err="1"/>
              <a:t>Shaughnessy</a:t>
            </a:r>
            <a:r>
              <a:rPr lang="sk-SK" dirty="0"/>
              <a:t>, J. M. (1992). </a:t>
            </a:r>
            <a:r>
              <a:rPr lang="sk-SK" dirty="0" err="1"/>
              <a:t>Research</a:t>
            </a:r>
            <a:r>
              <a:rPr lang="sk-SK" dirty="0"/>
              <a:t> in </a:t>
            </a:r>
            <a:r>
              <a:rPr lang="sk-SK" dirty="0" err="1"/>
              <a:t>probability</a:t>
            </a:r>
            <a:r>
              <a:rPr lang="sk-SK" dirty="0"/>
              <a:t> and </a:t>
            </a:r>
            <a:r>
              <a:rPr lang="sk-SK" dirty="0" err="1"/>
              <a:t>statistics</a:t>
            </a:r>
            <a:r>
              <a:rPr lang="sk-SK" dirty="0"/>
              <a:t>. In D. A. </a:t>
            </a:r>
            <a:r>
              <a:rPr lang="sk-SK" dirty="0" err="1"/>
              <a:t>Grouws</a:t>
            </a:r>
            <a:r>
              <a:rPr lang="sk-SK" dirty="0"/>
              <a:t> (</a:t>
            </a:r>
            <a:r>
              <a:rPr lang="sk-SK" dirty="0" err="1"/>
              <a:t>Ed</a:t>
            </a:r>
            <a:r>
              <a:rPr lang="sk-SK" dirty="0"/>
              <a:t>.), </a:t>
            </a:r>
            <a:r>
              <a:rPr lang="sk-SK" dirty="0" err="1"/>
              <a:t>Handbook</a:t>
            </a:r>
            <a:r>
              <a:rPr lang="sk-SK" dirty="0"/>
              <a:t> of </a:t>
            </a:r>
            <a:r>
              <a:rPr lang="sk-SK" dirty="0" err="1"/>
              <a:t>research</a:t>
            </a:r>
            <a:r>
              <a:rPr lang="sk-SK" dirty="0"/>
              <a:t> on </a:t>
            </a:r>
            <a:r>
              <a:rPr lang="sk-SK" dirty="0" err="1"/>
              <a:t>mathematics</a:t>
            </a:r>
            <a:r>
              <a:rPr lang="sk-SK" dirty="0"/>
              <a:t> </a:t>
            </a:r>
            <a:r>
              <a:rPr lang="sk-SK" dirty="0" err="1"/>
              <a:t>teaching</a:t>
            </a:r>
            <a:r>
              <a:rPr lang="sk-SK" dirty="0"/>
              <a:t> and </a:t>
            </a:r>
            <a:r>
              <a:rPr lang="sk-SK" dirty="0" err="1"/>
              <a:t>learning</a:t>
            </a:r>
            <a:r>
              <a:rPr lang="sk-SK" dirty="0"/>
              <a:t> (</a:t>
            </a:r>
            <a:r>
              <a:rPr lang="sk-SK" dirty="0" err="1"/>
              <a:t>pp</a:t>
            </a:r>
            <a:r>
              <a:rPr lang="sk-SK" dirty="0"/>
              <a:t>. 465–494). </a:t>
            </a:r>
            <a:r>
              <a:rPr lang="sk-SK" dirty="0" err="1"/>
              <a:t>Macmillan</a:t>
            </a:r>
            <a:r>
              <a:rPr lang="sk-SK" dirty="0"/>
              <a:t>.</a:t>
            </a:r>
          </a:p>
          <a:p>
            <a:pPr marL="285750" indent="-285750">
              <a:spcAft>
                <a:spcPts val="600"/>
              </a:spcAft>
              <a:buFont typeface="Arial" panose="020B0604020202020204" pitchFamily="34" charset="0"/>
              <a:buChar char="•"/>
            </a:pPr>
            <a:r>
              <a:rPr lang="sk-SK" dirty="0" err="1"/>
              <a:t>Tversky</a:t>
            </a:r>
            <a:r>
              <a:rPr lang="sk-SK" dirty="0"/>
              <a:t>, A., &amp; </a:t>
            </a:r>
            <a:r>
              <a:rPr lang="sk-SK" dirty="0" err="1"/>
              <a:t>Kahneman</a:t>
            </a:r>
            <a:r>
              <a:rPr lang="sk-SK" dirty="0"/>
              <a:t>, D. (1980). </a:t>
            </a:r>
            <a:r>
              <a:rPr lang="sk-SK" dirty="0" err="1"/>
              <a:t>Causal</a:t>
            </a:r>
            <a:r>
              <a:rPr lang="sk-SK" dirty="0"/>
              <a:t> </a:t>
            </a:r>
            <a:r>
              <a:rPr lang="sk-SK" dirty="0" err="1"/>
              <a:t>schemas</a:t>
            </a:r>
            <a:r>
              <a:rPr lang="sk-SK" dirty="0"/>
              <a:t> in </a:t>
            </a:r>
            <a:r>
              <a:rPr lang="sk-SK" dirty="0" err="1"/>
              <a:t>judgments</a:t>
            </a:r>
            <a:r>
              <a:rPr lang="sk-SK" dirty="0"/>
              <a:t> </a:t>
            </a:r>
            <a:r>
              <a:rPr lang="sk-SK" dirty="0" err="1"/>
              <a:t>under</a:t>
            </a:r>
            <a:r>
              <a:rPr lang="sk-SK" dirty="0"/>
              <a:t> </a:t>
            </a:r>
            <a:r>
              <a:rPr lang="sk-SK" dirty="0" err="1"/>
              <a:t>uncertainty</a:t>
            </a:r>
            <a:r>
              <a:rPr lang="sk-SK" dirty="0"/>
              <a:t>. In M. </a:t>
            </a:r>
            <a:r>
              <a:rPr lang="sk-SK" dirty="0" err="1"/>
              <a:t>Fishbein</a:t>
            </a:r>
            <a:r>
              <a:rPr lang="sk-SK" dirty="0"/>
              <a:t> (</a:t>
            </a:r>
            <a:r>
              <a:rPr lang="sk-SK" dirty="0" err="1"/>
              <a:t>Ed</a:t>
            </a:r>
            <a:r>
              <a:rPr lang="sk-SK" dirty="0"/>
              <a:t>.), </a:t>
            </a:r>
            <a:r>
              <a:rPr lang="sk-SK" dirty="0" err="1"/>
              <a:t>Progress</a:t>
            </a:r>
            <a:r>
              <a:rPr lang="sk-SK" dirty="0"/>
              <a:t> in </a:t>
            </a:r>
            <a:r>
              <a:rPr lang="sk-SK" dirty="0" err="1"/>
              <a:t>social</a:t>
            </a:r>
            <a:r>
              <a:rPr lang="sk-SK" dirty="0"/>
              <a:t> </a:t>
            </a:r>
            <a:r>
              <a:rPr lang="sk-SK" dirty="0" err="1"/>
              <a:t>psychology</a:t>
            </a:r>
            <a:r>
              <a:rPr lang="sk-SK" dirty="0"/>
              <a:t> (</a:t>
            </a:r>
            <a:r>
              <a:rPr lang="sk-SK" dirty="0" err="1"/>
              <a:t>pp</a:t>
            </a:r>
            <a:r>
              <a:rPr lang="sk-SK" dirty="0"/>
              <a:t>. 49–72). </a:t>
            </a:r>
            <a:r>
              <a:rPr lang="sk-SK" dirty="0" err="1"/>
              <a:t>Hillsdale</a:t>
            </a:r>
            <a:r>
              <a:rPr lang="sk-SK" dirty="0"/>
              <a:t>, NJ: </a:t>
            </a:r>
            <a:r>
              <a:rPr lang="sk-SK" dirty="0" err="1"/>
              <a:t>Erlbaum</a:t>
            </a:r>
            <a:r>
              <a:rPr lang="sk-SK" dirty="0"/>
              <a:t>.</a:t>
            </a:r>
          </a:p>
          <a:p>
            <a:pPr marL="285750" indent="-285750">
              <a:spcAft>
                <a:spcPts val="600"/>
              </a:spcAft>
              <a:buFont typeface="Arial" panose="020B0604020202020204" pitchFamily="34" charset="0"/>
              <a:buChar char="•"/>
            </a:pPr>
            <a:r>
              <a:rPr lang="sk-SK" dirty="0"/>
              <a:t>Vankúš, P., &amp; Vargová, M. (2025). Vizualizácie úlohy z podmienenej pravdepodobnosti. </a:t>
            </a:r>
            <a:r>
              <a:rPr lang="sk-SK" dirty="0" err="1"/>
              <a:t>Učitel</a:t>
            </a:r>
            <a:r>
              <a:rPr lang="sk-SK" dirty="0"/>
              <a:t> Matematiky, 32(4), 245–248. https://ojs.cuni.cz/ucitel/article/view/4780</a:t>
            </a:r>
          </a:p>
          <a:p>
            <a:endParaRPr lang="sk-SK" dirty="0"/>
          </a:p>
        </p:txBody>
      </p:sp>
    </p:spTree>
    <p:extLst>
      <p:ext uri="{BB962C8B-B14F-4D97-AF65-F5344CB8AC3E}">
        <p14:creationId xmlns:p14="http://schemas.microsoft.com/office/powerpoint/2010/main" val="26160305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717151" y="556913"/>
            <a:ext cx="9069106" cy="1446058"/>
          </a:xfrm>
        </p:spPr>
        <p:txBody>
          <a:bodyPr rtlCol="0" anchor="ctr">
            <a:normAutofit/>
          </a:bodyPr>
          <a:lstStyle/>
          <a:p>
            <a:pPr rtl="0"/>
            <a:r>
              <a:rPr lang="en-US" sz="5400" b="1" noProof="0"/>
              <a:t>Thank you for your attention</a:t>
            </a:r>
          </a:p>
        </p:txBody>
      </p:sp>
      <p:pic>
        <p:nvPicPr>
          <p:cNvPr id="3" name="Picture 2">
            <a:extLst>
              <a:ext uri="{FF2B5EF4-FFF2-40B4-BE49-F238E27FC236}">
                <a16:creationId xmlns:a16="http://schemas.microsoft.com/office/drawing/2014/main" id="{A25EA4FF-8854-B420-D612-4E1BECCE0B17}"/>
              </a:ext>
            </a:extLst>
          </p:cNvPr>
          <p:cNvPicPr>
            <a:picLocks noChangeAspect="1"/>
          </p:cNvPicPr>
          <p:nvPr/>
        </p:nvPicPr>
        <p:blipFill>
          <a:blip r:embed="rId3"/>
          <a:stretch>
            <a:fillRect/>
          </a:stretch>
        </p:blipFill>
        <p:spPr>
          <a:xfrm>
            <a:off x="521208" y="2975747"/>
            <a:ext cx="4627626" cy="1758497"/>
          </a:xfrm>
          <a:prstGeom prst="rect">
            <a:avLst/>
          </a:prstGeom>
          <a:noFill/>
        </p:spPr>
      </p:pic>
      <p:pic>
        <p:nvPicPr>
          <p:cNvPr id="4" name="Picture 3">
            <a:extLst>
              <a:ext uri="{FF2B5EF4-FFF2-40B4-BE49-F238E27FC236}">
                <a16:creationId xmlns:a16="http://schemas.microsoft.com/office/drawing/2014/main" id="{3C08EA71-EFA3-F664-2DED-684EF51DC822}"/>
              </a:ext>
            </a:extLst>
          </p:cNvPr>
          <p:cNvPicPr>
            <a:picLocks noChangeAspect="1"/>
          </p:cNvPicPr>
          <p:nvPr/>
        </p:nvPicPr>
        <p:blipFill>
          <a:blip r:embed="rId4"/>
          <a:stretch>
            <a:fillRect/>
          </a:stretch>
        </p:blipFill>
        <p:spPr>
          <a:xfrm>
            <a:off x="7240851" y="2975747"/>
            <a:ext cx="4627626" cy="3146785"/>
          </a:xfrm>
          <a:prstGeom prst="rect">
            <a:avLst/>
          </a:prstGeom>
          <a:noFill/>
        </p:spPr>
      </p:pic>
      <p:sp>
        <p:nvSpPr>
          <p:cNvPr id="6" name="Rectangle 5">
            <a:extLst>
              <a:ext uri="{FF2B5EF4-FFF2-40B4-BE49-F238E27FC236}">
                <a16:creationId xmlns:a16="http://schemas.microsoft.com/office/drawing/2014/main" id="{D6BDBE33-EF61-DA14-F3DD-68FFB65ECBE0}"/>
              </a:ext>
            </a:extLst>
          </p:cNvPr>
          <p:cNvSpPr/>
          <p:nvPr/>
        </p:nvSpPr>
        <p:spPr>
          <a:xfrm>
            <a:off x="204452" y="5168425"/>
            <a:ext cx="5891548" cy="954107"/>
          </a:xfrm>
          <a:prstGeom prst="rect">
            <a:avLst/>
          </a:prstGeom>
          <a:noFill/>
        </p:spPr>
        <p:txBody>
          <a:bodyPr wrap="none" lIns="91440" tIns="45720" rIns="91440" bIns="45720">
            <a:spAutoFit/>
          </a:bodyPr>
          <a:lstStyle/>
          <a:p>
            <a:pPr algn="ctr"/>
            <a:r>
              <a:rPr lang="sk-SK" sz="2800" b="1" cap="none" spc="0" dirty="0">
                <a:ln w="22225">
                  <a:solidFill>
                    <a:schemeClr val="accent2"/>
                  </a:solidFill>
                  <a:prstDash val="solid"/>
                </a:ln>
                <a:solidFill>
                  <a:schemeClr val="accent2">
                    <a:lumMod val="40000"/>
                    <a:lumOff val="60000"/>
                  </a:schemeClr>
                </a:solidFill>
                <a:effectLst/>
              </a:rPr>
              <a:t>michaela.vargova@fmph.uniba.sk</a:t>
            </a:r>
          </a:p>
          <a:p>
            <a:pPr algn="ctr"/>
            <a:r>
              <a:rPr lang="sk-SK" sz="2800" b="1" dirty="0">
                <a:ln w="22225">
                  <a:solidFill>
                    <a:schemeClr val="accent2"/>
                  </a:solidFill>
                  <a:prstDash val="solid"/>
                </a:ln>
                <a:solidFill>
                  <a:schemeClr val="accent2">
                    <a:lumMod val="40000"/>
                    <a:lumOff val="60000"/>
                  </a:schemeClr>
                </a:solidFill>
              </a:rPr>
              <a:t>peter.vankus@fmph.uniba.sk</a:t>
            </a:r>
            <a:endParaRPr lang="en-US"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9302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E19D3-BD3D-A0DF-0493-CDEB53FD111A}"/>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9D363485-B3C1-6203-D1C2-F994E7CEDA7A}"/>
              </a:ext>
            </a:extLst>
          </p:cNvPr>
          <p:cNvSpPr>
            <a:spLocks noGrp="1"/>
          </p:cNvSpPr>
          <p:nvPr>
            <p:ph type="title"/>
          </p:nvPr>
        </p:nvSpPr>
        <p:spPr>
          <a:xfrm>
            <a:off x="521207" y="448056"/>
            <a:ext cx="9517942" cy="640080"/>
          </a:xfrm>
        </p:spPr>
        <p:txBody>
          <a:bodyPr rtlCol="0">
            <a:noAutofit/>
          </a:bodyPr>
          <a:lstStyle/>
          <a:p>
            <a:r>
              <a:rPr lang="en-US" dirty="0">
                <a:latin typeface="Segoe UI" panose="020B0502040204020203" pitchFamily="34" charset="0"/>
                <a:cs typeface="Segoe UI" panose="020B0502040204020203" pitchFamily="34" charset="0"/>
              </a:rPr>
              <a:t>Historical Misconception: d’Alembert’s Error</a:t>
            </a:r>
            <a:endParaRPr lang="sk-SK" dirty="0">
              <a:latin typeface="Segoe UI Light" panose="020B0502040204020203" pitchFamily="34" charset="0"/>
              <a:cs typeface="Segoe UI Light" panose="020B0502040204020203" pitchFamily="34" charset="0"/>
            </a:endParaRPr>
          </a:p>
        </p:txBody>
      </p:sp>
      <p:sp>
        <p:nvSpPr>
          <p:cNvPr id="38" name="Zástupný symbol obsahu 17">
            <a:extLst>
              <a:ext uri="{FF2B5EF4-FFF2-40B4-BE49-F238E27FC236}">
                <a16:creationId xmlns:a16="http://schemas.microsoft.com/office/drawing/2014/main" id="{38E925B9-2059-FD85-C636-E871DD3B2CDC}"/>
              </a:ext>
            </a:extLst>
          </p:cNvPr>
          <p:cNvSpPr txBox="1">
            <a:spLocks/>
          </p:cNvSpPr>
          <p:nvPr/>
        </p:nvSpPr>
        <p:spPr>
          <a:xfrm>
            <a:off x="521207" y="1294128"/>
            <a:ext cx="11670793"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defRPr/>
            </a:pPr>
            <a:r>
              <a:rPr lang="en-US" sz="1800" dirty="0">
                <a:latin typeface="Segoe UI" panose="020B0502040204020203" pitchFamily="34" charset="0"/>
                <a:cs typeface="Segoe UI" panose="020B0502040204020203" pitchFamily="34" charset="0"/>
              </a:rPr>
              <a:t>Even great mathematicians can make mistakes in probability</a:t>
            </a:r>
            <a:r>
              <a:rPr lang="sk-SK" sz="1800" dirty="0">
                <a:latin typeface="Segoe UI" panose="020B0502040204020203" pitchFamily="34" charset="0"/>
                <a:cs typeface="Segoe UI" panose="020B0502040204020203" pitchFamily="34" charset="0"/>
              </a:rPr>
              <a:t> </a:t>
            </a:r>
            <a:r>
              <a:rPr lang="en-US" sz="1800" dirty="0">
                <a:latin typeface="Segoe UI" panose="020B0502040204020203" pitchFamily="34" charset="0"/>
                <a:cs typeface="Segoe UI" panose="020B0502040204020203" pitchFamily="34" charset="0"/>
              </a:rPr>
              <a:t>(</a:t>
            </a:r>
            <a:r>
              <a:rPr lang="en-US" sz="1800" dirty="0" err="1">
                <a:latin typeface="Segoe UI" panose="020B0502040204020203" pitchFamily="34" charset="0"/>
                <a:cs typeface="Segoe UI" panose="020B0502040204020203" pitchFamily="34" charset="0"/>
              </a:rPr>
              <a:t>Gorroochurn</a:t>
            </a:r>
            <a:r>
              <a:rPr lang="en-US" sz="1800" dirty="0">
                <a:latin typeface="Segoe UI" panose="020B0502040204020203" pitchFamily="34" charset="0"/>
                <a:cs typeface="Segoe UI" panose="020B0502040204020203" pitchFamily="34" charset="0"/>
              </a:rPr>
              <a:t>, 2014).</a:t>
            </a:r>
            <a:endParaRPr lang="sk-SK" sz="1800" dirty="0">
              <a:latin typeface="Segoe UI" panose="020B0502040204020203" pitchFamily="34" charset="0"/>
              <a:cs typeface="Segoe UI" panose="020B0502040204020203" pitchFamily="34" charset="0"/>
            </a:endParaRPr>
          </a:p>
          <a:p>
            <a:pPr>
              <a:lnSpc>
                <a:spcPct val="150000"/>
              </a:lnSpc>
              <a:spcAft>
                <a:spcPts val="600"/>
              </a:spcAft>
              <a:defRPr/>
            </a:pPr>
            <a:r>
              <a:rPr lang="en-US" sz="1800" dirty="0">
                <a:latin typeface="Segoe UI" panose="020B0502040204020203" pitchFamily="34" charset="0"/>
                <a:cs typeface="Segoe UI" panose="020B0502040204020203" pitchFamily="34" charset="0"/>
              </a:rPr>
              <a:t>Jean le Rond d’Alembert (1717–1783) analyzed the problem:</a:t>
            </a:r>
            <a:r>
              <a:rPr lang="sk-SK" sz="1800" dirty="0">
                <a:latin typeface="Segoe UI" panose="020B0502040204020203" pitchFamily="34" charset="0"/>
                <a:cs typeface="Segoe UI" panose="020B0502040204020203" pitchFamily="34" charset="0"/>
              </a:rPr>
              <a:t> </a:t>
            </a:r>
            <a:br>
              <a:rPr lang="sk-SK" sz="1800" dirty="0">
                <a:latin typeface="Segoe UI" panose="020B0502040204020203" pitchFamily="34" charset="0"/>
                <a:cs typeface="Segoe UI" panose="020B0502040204020203" pitchFamily="34" charset="0"/>
              </a:rPr>
            </a:br>
            <a:r>
              <a:rPr lang="en-US" sz="1800" i="1" dirty="0">
                <a:latin typeface="Segoe UI" panose="020B0502040204020203" pitchFamily="34" charset="0"/>
                <a:cs typeface="Segoe UI" panose="020B0502040204020203" pitchFamily="34" charset="0"/>
              </a:rPr>
              <a:t>“What is the probability that at least one head appears in two tosses of a fair coin?”</a:t>
            </a:r>
            <a:endParaRPr lang="sk-SK" sz="1800" i="1" dirty="0">
              <a:latin typeface="Segoe UI" panose="020B0502040204020203" pitchFamily="34" charset="0"/>
              <a:cs typeface="Segoe UI" panose="020B0502040204020203" pitchFamily="34" charset="0"/>
            </a:endParaRPr>
          </a:p>
          <a:p>
            <a:pPr>
              <a:lnSpc>
                <a:spcPct val="150000"/>
              </a:lnSpc>
              <a:spcAft>
                <a:spcPts val="600"/>
              </a:spcAft>
              <a:defRPr/>
            </a:pPr>
            <a:r>
              <a:rPr lang="en-US" sz="1800" dirty="0">
                <a:latin typeface="Segoe UI" panose="020B0502040204020203" pitchFamily="34" charset="0"/>
                <a:cs typeface="Segoe UI" panose="020B0502040204020203" pitchFamily="34" charset="0"/>
              </a:rPr>
              <a:t>He rejected the correct answer 3/4 and reasoned incorrectly:</a:t>
            </a:r>
            <a:endParaRPr lang="sk-SK" sz="1800" dirty="0">
              <a:latin typeface="Segoe UI" panose="020B0502040204020203" pitchFamily="34" charset="0"/>
              <a:cs typeface="Segoe UI" panose="020B0502040204020203" pitchFamily="34" charset="0"/>
            </a:endParaRPr>
          </a:p>
          <a:p>
            <a:pPr lvl="1">
              <a:lnSpc>
                <a:spcPct val="100000"/>
              </a:lnSpc>
              <a:spcAft>
                <a:spcPts val="600"/>
              </a:spcAft>
              <a:defRPr/>
            </a:pPr>
            <a:r>
              <a:rPr lang="en-US" sz="1800" dirty="0">
                <a:latin typeface="Segoe UI" panose="020B0502040204020203" pitchFamily="34" charset="0"/>
                <a:cs typeface="Segoe UI" panose="020B0502040204020203" pitchFamily="34" charset="0"/>
              </a:rPr>
              <a:t>If the first toss is heads, no second toss is needed.</a:t>
            </a:r>
            <a:endParaRPr lang="sk-SK" sz="1800" dirty="0">
              <a:latin typeface="Segoe UI" panose="020B0502040204020203" pitchFamily="34" charset="0"/>
              <a:cs typeface="Segoe UI" panose="020B0502040204020203" pitchFamily="34" charset="0"/>
            </a:endParaRPr>
          </a:p>
          <a:p>
            <a:pPr lvl="1">
              <a:lnSpc>
                <a:spcPct val="100000"/>
              </a:lnSpc>
              <a:spcAft>
                <a:spcPts val="600"/>
              </a:spcAft>
              <a:defRPr/>
            </a:pPr>
            <a:r>
              <a:rPr lang="en-US" sz="1800" dirty="0">
                <a:latin typeface="Segoe UI" panose="020B0502040204020203" pitchFamily="34" charset="0"/>
                <a:cs typeface="Segoe UI" panose="020B0502040204020203" pitchFamily="34" charset="0"/>
              </a:rPr>
              <a:t>Considered only outcomes: H, TH, TT.</a:t>
            </a:r>
            <a:endParaRPr lang="sk-SK" sz="1800" dirty="0">
              <a:latin typeface="Segoe UI" panose="020B0502040204020203" pitchFamily="34" charset="0"/>
              <a:cs typeface="Segoe UI" panose="020B0502040204020203" pitchFamily="34" charset="0"/>
            </a:endParaRPr>
          </a:p>
          <a:p>
            <a:pPr lvl="1">
              <a:lnSpc>
                <a:spcPct val="100000"/>
              </a:lnSpc>
              <a:spcAft>
                <a:spcPts val="600"/>
              </a:spcAft>
              <a:defRPr/>
            </a:pPr>
            <a:r>
              <a:rPr lang="en-US" sz="1800" dirty="0">
                <a:latin typeface="Segoe UI" panose="020B0502040204020203" pitchFamily="34" charset="0"/>
                <a:cs typeface="Segoe UI" panose="020B0502040204020203" pitchFamily="34" charset="0"/>
              </a:rPr>
              <a:t>Concluded probability = 2/3.</a:t>
            </a:r>
            <a:endParaRPr lang="sk-SK" sz="1800" dirty="0">
              <a:latin typeface="Segoe UI" panose="020B0502040204020203" pitchFamily="34" charset="0"/>
              <a:cs typeface="Segoe UI" panose="020B0502040204020203" pitchFamily="34" charset="0"/>
            </a:endParaRPr>
          </a:p>
          <a:p>
            <a:pPr>
              <a:lnSpc>
                <a:spcPct val="100000"/>
              </a:lnSpc>
              <a:spcAft>
                <a:spcPts val="600"/>
              </a:spcAft>
              <a:defRPr/>
            </a:pPr>
            <a:r>
              <a:rPr lang="en-US" sz="1800" dirty="0">
                <a:latin typeface="Segoe UI" panose="020B0502040204020203" pitchFamily="34" charset="0"/>
                <a:cs typeface="Segoe UI" panose="020B0502040204020203" pitchFamily="34" charset="0"/>
              </a:rPr>
              <a:t>His reasoning was flawed because these outcomes are not equally likely.</a:t>
            </a:r>
            <a:endParaRPr lang="sk-SK" sz="1800" dirty="0">
              <a:latin typeface="Segoe UI" panose="020B0502040204020203" pitchFamily="34" charset="0"/>
              <a:cs typeface="Segoe UI" panose="020B0502040204020203" pitchFamily="34" charset="0"/>
            </a:endParaRPr>
          </a:p>
          <a:p>
            <a:pPr>
              <a:lnSpc>
                <a:spcPct val="150000"/>
              </a:lnSpc>
              <a:spcAft>
                <a:spcPts val="600"/>
              </a:spcAft>
              <a:defRPr/>
            </a:pPr>
            <a:r>
              <a:rPr lang="en-US" sz="1800" dirty="0">
                <a:latin typeface="Segoe UI" panose="020B0502040204020203" pitchFamily="34" charset="0"/>
                <a:cs typeface="Segoe UI" panose="020B0502040204020203" pitchFamily="34" charset="0"/>
              </a:rPr>
              <a:t>The incorrect solution was even published in his Encyclopédie article</a:t>
            </a:r>
            <a:r>
              <a:rPr lang="sk-SK" sz="1800" dirty="0">
                <a:latin typeface="Segoe UI" panose="020B0502040204020203" pitchFamily="34" charset="0"/>
                <a:cs typeface="Segoe UI" panose="020B0502040204020203" pitchFamily="34" charset="0"/>
              </a:rPr>
              <a:t> </a:t>
            </a:r>
            <a:r>
              <a:rPr lang="en-US" sz="1800" dirty="0">
                <a:latin typeface="Segoe UI" panose="020B0502040204020203" pitchFamily="34" charset="0"/>
                <a:cs typeface="Segoe UI" panose="020B0502040204020203" pitchFamily="34" charset="0"/>
              </a:rPr>
              <a:t>(d’Alembert, 1754, Vol. IV, pp. 512–513).</a:t>
            </a:r>
            <a:endParaRPr lang="en-US" sz="1800" b="1"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C7653BF3-309F-A4D1-558F-14A918E82E30}"/>
              </a:ext>
            </a:extLst>
          </p:cNvPr>
          <p:cNvSpPr>
            <a:spLocks noGrp="1"/>
          </p:cNvSpPr>
          <p:nvPr>
            <p:ph type="sldNum" sz="quarter" idx="4"/>
          </p:nvPr>
        </p:nvSpPr>
        <p:spPr/>
        <p:txBody>
          <a:bodyPr/>
          <a:lstStyle/>
          <a:p>
            <a:pPr rtl="0"/>
            <a:fld id="{9860EDB8-5305-433F-BE41-D7A86D811DB3}" type="slidenum">
              <a:rPr lang="sk-SK" noProof="0" smtClean="0"/>
              <a:pPr rtl="0"/>
              <a:t>3</a:t>
            </a:fld>
            <a:endParaRPr lang="sk-SK" noProof="0"/>
          </a:p>
        </p:txBody>
      </p:sp>
      <p:sp>
        <p:nvSpPr>
          <p:cNvPr id="6" name="TextBox 5">
            <a:extLst>
              <a:ext uri="{FF2B5EF4-FFF2-40B4-BE49-F238E27FC236}">
                <a16:creationId xmlns:a16="http://schemas.microsoft.com/office/drawing/2014/main" id="{4A7F931F-E734-6A41-2847-A80AC4947162}"/>
              </a:ext>
            </a:extLst>
          </p:cNvPr>
          <p:cNvSpPr txBox="1"/>
          <p:nvPr/>
        </p:nvSpPr>
        <p:spPr>
          <a:xfrm>
            <a:off x="636210" y="6050063"/>
            <a:ext cx="10591800" cy="815608"/>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en-US" sz="1400" dirty="0" err="1"/>
              <a:t>Gorroochurn</a:t>
            </a:r>
            <a:r>
              <a:rPr lang="en-US" sz="1400" dirty="0"/>
              <a:t>, P. (2014). Errors of probability in historical context.</a:t>
            </a:r>
            <a:endParaRPr lang="sk-SK" sz="1400" dirty="0"/>
          </a:p>
          <a:p>
            <a:pPr marL="285750" indent="-285750">
              <a:spcAft>
                <a:spcPts val="600"/>
              </a:spcAft>
              <a:buFont typeface="Courier New" panose="02070309020205020404" pitchFamily="49" charset="0"/>
              <a:buChar char="o"/>
            </a:pPr>
            <a:r>
              <a:rPr lang="fr-FR" sz="1400" dirty="0"/>
              <a:t>d’Alembert, J. L. R. (1754). Croix ou pile. In D. Diderot &amp; J. L. R. d’Alembert (</a:t>
            </a:r>
            <a:r>
              <a:rPr lang="fr-FR" sz="1400" dirty="0" err="1"/>
              <a:t>Eds</a:t>
            </a:r>
            <a:r>
              <a:rPr lang="fr-FR" sz="1400" dirty="0"/>
              <a:t>.), Encyclopédie ou dictionnaire raisonné des sciences, des arts et des métiers </a:t>
            </a:r>
            <a:endParaRPr lang="sk-SK" sz="1400" dirty="0"/>
          </a:p>
        </p:txBody>
      </p:sp>
      <p:pic>
        <p:nvPicPr>
          <p:cNvPr id="3" name="Picture 2">
            <a:extLst>
              <a:ext uri="{FF2B5EF4-FFF2-40B4-BE49-F238E27FC236}">
                <a16:creationId xmlns:a16="http://schemas.microsoft.com/office/drawing/2014/main" id="{BB2AF330-142E-46ED-573B-481DAD479950}"/>
              </a:ext>
            </a:extLst>
          </p:cNvPr>
          <p:cNvPicPr>
            <a:picLocks noChangeAspect="1"/>
          </p:cNvPicPr>
          <p:nvPr/>
        </p:nvPicPr>
        <p:blipFill>
          <a:blip r:embed="rId3"/>
          <a:stretch>
            <a:fillRect/>
          </a:stretch>
        </p:blipFill>
        <p:spPr>
          <a:xfrm>
            <a:off x="9284550" y="1294128"/>
            <a:ext cx="2363976" cy="2926488"/>
          </a:xfrm>
          <a:prstGeom prst="rect">
            <a:avLst/>
          </a:prstGeom>
        </p:spPr>
      </p:pic>
    </p:spTree>
    <p:extLst>
      <p:ext uri="{BB962C8B-B14F-4D97-AF65-F5344CB8AC3E}">
        <p14:creationId xmlns:p14="http://schemas.microsoft.com/office/powerpoint/2010/main" val="14912100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80D99-3E7D-A955-669A-05D7510D2A40}"/>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2E689F5E-FB3F-346F-343C-3911A4F0D6BE}"/>
              </a:ext>
            </a:extLst>
          </p:cNvPr>
          <p:cNvSpPr>
            <a:spLocks noGrp="1"/>
          </p:cNvSpPr>
          <p:nvPr>
            <p:ph type="title"/>
          </p:nvPr>
        </p:nvSpPr>
        <p:spPr>
          <a:xfrm>
            <a:off x="521207" y="448056"/>
            <a:ext cx="9517942" cy="640080"/>
          </a:xfrm>
        </p:spPr>
        <p:txBody>
          <a:bodyPr rtlCol="0">
            <a:noAutofit/>
          </a:bodyPr>
          <a:lstStyle/>
          <a:p>
            <a:r>
              <a:rPr lang="en-US" dirty="0">
                <a:latin typeface="Segoe UI" panose="020B0502040204020203" pitchFamily="34" charset="0"/>
                <a:cs typeface="Segoe UI" panose="020B0502040204020203" pitchFamily="34" charset="0"/>
              </a:rPr>
              <a:t>Addressing Misconceptions in Probability</a:t>
            </a:r>
            <a:endParaRPr lang="sk-SK" dirty="0">
              <a:latin typeface="Segoe UI Light" panose="020B0502040204020203" pitchFamily="34" charset="0"/>
              <a:cs typeface="Segoe UI Light" panose="020B0502040204020203" pitchFamily="34" charset="0"/>
            </a:endParaRPr>
          </a:p>
        </p:txBody>
      </p:sp>
      <p:sp>
        <p:nvSpPr>
          <p:cNvPr id="38" name="Zástupný symbol obsahu 17">
            <a:extLst>
              <a:ext uri="{FF2B5EF4-FFF2-40B4-BE49-F238E27FC236}">
                <a16:creationId xmlns:a16="http://schemas.microsoft.com/office/drawing/2014/main" id="{195402CC-C808-30C8-304C-BAA2DB7B836D}"/>
              </a:ext>
            </a:extLst>
          </p:cNvPr>
          <p:cNvSpPr txBox="1">
            <a:spLocks/>
          </p:cNvSpPr>
          <p:nvPr/>
        </p:nvSpPr>
        <p:spPr>
          <a:xfrm>
            <a:off x="521207" y="1294128"/>
            <a:ext cx="8563403"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defRPr/>
            </a:pPr>
            <a:r>
              <a:rPr lang="en-US" sz="1800" dirty="0">
                <a:latin typeface="Segoe UI" panose="020B0502040204020203" pitchFamily="34" charset="0"/>
                <a:cs typeface="Segoe UI" panose="020B0502040204020203" pitchFamily="34" charset="0"/>
              </a:rPr>
              <a:t>Effective tools:</a:t>
            </a:r>
            <a:r>
              <a:rPr lang="sk-SK" sz="1800" dirty="0">
                <a:latin typeface="Segoe UI" panose="020B0502040204020203" pitchFamily="34" charset="0"/>
                <a:cs typeface="Segoe UI" panose="020B0502040204020203" pitchFamily="34" charset="0"/>
              </a:rPr>
              <a:t> </a:t>
            </a:r>
            <a:r>
              <a:rPr lang="en-US" sz="1800" dirty="0">
                <a:latin typeface="Segoe UI" panose="020B0502040204020203" pitchFamily="34" charset="0"/>
                <a:cs typeface="Segoe UI" panose="020B0502040204020203" pitchFamily="34" charset="0"/>
              </a:rPr>
              <a:t>Experimentation, manipulatives, and visualization</a:t>
            </a:r>
            <a:r>
              <a:rPr lang="sk-SK" sz="1800" dirty="0">
                <a:latin typeface="Segoe UI" panose="020B0502040204020203" pitchFamily="34" charset="0"/>
                <a:cs typeface="Segoe UI" panose="020B0502040204020203" pitchFamily="34" charset="0"/>
              </a:rPr>
              <a:t> </a:t>
            </a:r>
            <a:r>
              <a:rPr lang="en-US" sz="1800" dirty="0">
                <a:latin typeface="Segoe UI" panose="020B0502040204020203" pitchFamily="34" charset="0"/>
                <a:cs typeface="Segoe UI" panose="020B0502040204020203" pitchFamily="34" charset="0"/>
              </a:rPr>
              <a:t>(Paliwal, 2018).</a:t>
            </a:r>
            <a:endParaRPr lang="sk-SK" sz="1800" dirty="0">
              <a:latin typeface="Segoe UI" panose="020B0502040204020203" pitchFamily="34" charset="0"/>
              <a:cs typeface="Segoe UI" panose="020B0502040204020203" pitchFamily="34" charset="0"/>
            </a:endParaRPr>
          </a:p>
          <a:p>
            <a:pPr>
              <a:lnSpc>
                <a:spcPct val="150000"/>
              </a:lnSpc>
              <a:spcAft>
                <a:spcPts val="600"/>
              </a:spcAft>
              <a:defRPr/>
            </a:pPr>
            <a:r>
              <a:rPr lang="en-US" sz="1800" dirty="0">
                <a:latin typeface="Segoe UI" panose="020B0502040204020203" pitchFamily="34" charset="0"/>
                <a:cs typeface="Segoe UI" panose="020B0502040204020203" pitchFamily="34" charset="0"/>
              </a:rPr>
              <a:t>Gradual development of concepts aligns with the constructivist approach to teaching.</a:t>
            </a:r>
            <a:endParaRPr lang="sk-SK" sz="1800" dirty="0">
              <a:latin typeface="Segoe UI" panose="020B0502040204020203" pitchFamily="34" charset="0"/>
              <a:cs typeface="Segoe UI" panose="020B0502040204020203" pitchFamily="34" charset="0"/>
            </a:endParaRPr>
          </a:p>
          <a:p>
            <a:pPr>
              <a:lnSpc>
                <a:spcPct val="150000"/>
              </a:lnSpc>
              <a:spcAft>
                <a:spcPts val="600"/>
              </a:spcAft>
              <a:defRPr/>
            </a:pPr>
            <a:r>
              <a:rPr lang="en-US" sz="1800" dirty="0">
                <a:latin typeface="Segoe UI" panose="020B0502040204020203" pitchFamily="34" charset="0"/>
                <a:cs typeface="Segoe UI" panose="020B0502040204020203" pitchFamily="34" charset="0"/>
              </a:rPr>
              <a:t>After the constructivist phase, it is important to:</a:t>
            </a:r>
            <a:endParaRPr lang="sk-SK" sz="1800" dirty="0">
              <a:latin typeface="Segoe UI" panose="020B0502040204020203" pitchFamily="34" charset="0"/>
              <a:cs typeface="Segoe UI" panose="020B0502040204020203" pitchFamily="34" charset="0"/>
            </a:endParaRPr>
          </a:p>
          <a:p>
            <a:pPr lvl="1">
              <a:lnSpc>
                <a:spcPct val="150000"/>
              </a:lnSpc>
              <a:spcAft>
                <a:spcPts val="600"/>
              </a:spcAft>
              <a:defRPr/>
            </a:pPr>
            <a:r>
              <a:rPr lang="en-US" sz="1800" dirty="0">
                <a:latin typeface="Segoe UI" panose="020B0502040204020203" pitchFamily="34" charset="0"/>
                <a:cs typeface="Segoe UI" panose="020B0502040204020203" pitchFamily="34" charset="0"/>
              </a:rPr>
              <a:t>Formalize the concepts.</a:t>
            </a:r>
            <a:endParaRPr lang="sk-SK" sz="1800" dirty="0">
              <a:latin typeface="Segoe UI" panose="020B0502040204020203" pitchFamily="34" charset="0"/>
              <a:cs typeface="Segoe UI" panose="020B0502040204020203" pitchFamily="34" charset="0"/>
            </a:endParaRPr>
          </a:p>
          <a:p>
            <a:pPr lvl="1">
              <a:lnSpc>
                <a:spcPct val="150000"/>
              </a:lnSpc>
              <a:spcAft>
                <a:spcPts val="600"/>
              </a:spcAft>
              <a:defRPr/>
            </a:pPr>
            <a:r>
              <a:rPr lang="en-US" sz="1800" dirty="0">
                <a:latin typeface="Segoe UI" panose="020B0502040204020203" pitchFamily="34" charset="0"/>
                <a:cs typeface="Segoe UI" panose="020B0502040204020203" pitchFamily="34" charset="0"/>
              </a:rPr>
              <a:t>Introduce correct mathematical symbolism and terminology.</a:t>
            </a:r>
            <a:endParaRPr lang="en-US" sz="1800" b="1"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97D44360-92C8-04EF-9EC9-39611D14C4B4}"/>
              </a:ext>
            </a:extLst>
          </p:cNvPr>
          <p:cNvSpPr>
            <a:spLocks noGrp="1"/>
          </p:cNvSpPr>
          <p:nvPr>
            <p:ph type="sldNum" sz="quarter" idx="4"/>
          </p:nvPr>
        </p:nvSpPr>
        <p:spPr/>
        <p:txBody>
          <a:bodyPr/>
          <a:lstStyle/>
          <a:p>
            <a:pPr rtl="0"/>
            <a:fld id="{9860EDB8-5305-433F-BE41-D7A86D811DB3}" type="slidenum">
              <a:rPr lang="sk-SK" noProof="0" smtClean="0"/>
              <a:pPr rtl="0"/>
              <a:t>4</a:t>
            </a:fld>
            <a:endParaRPr lang="sk-SK" noProof="0"/>
          </a:p>
        </p:txBody>
      </p:sp>
      <p:sp>
        <p:nvSpPr>
          <p:cNvPr id="6" name="TextBox 5">
            <a:extLst>
              <a:ext uri="{FF2B5EF4-FFF2-40B4-BE49-F238E27FC236}">
                <a16:creationId xmlns:a16="http://schemas.microsoft.com/office/drawing/2014/main" id="{040949FA-3BCA-169E-CFBB-AA705DE31CD5}"/>
              </a:ext>
            </a:extLst>
          </p:cNvPr>
          <p:cNvSpPr txBox="1"/>
          <p:nvPr/>
        </p:nvSpPr>
        <p:spPr>
          <a:xfrm>
            <a:off x="521207" y="6326031"/>
            <a:ext cx="10591800" cy="307777"/>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sk-SK" sz="1400" dirty="0" err="1"/>
              <a:t>Paliwal</a:t>
            </a:r>
            <a:r>
              <a:rPr lang="sk-SK" sz="1400" dirty="0"/>
              <a:t>, V. (2018). Do </a:t>
            </a:r>
            <a:r>
              <a:rPr lang="sk-SK" sz="1400" dirty="0" err="1"/>
              <a:t>manipulatives</a:t>
            </a:r>
            <a:r>
              <a:rPr lang="sk-SK" sz="1400" dirty="0"/>
              <a:t> </a:t>
            </a:r>
            <a:r>
              <a:rPr lang="sk-SK" sz="1400" dirty="0" err="1"/>
              <a:t>foster</a:t>
            </a:r>
            <a:r>
              <a:rPr lang="sk-SK" sz="1400" dirty="0"/>
              <a:t> pre-</a:t>
            </a:r>
            <a:r>
              <a:rPr lang="sk-SK" sz="1400" dirty="0" err="1"/>
              <a:t>service</a:t>
            </a:r>
            <a:r>
              <a:rPr lang="sk-SK" sz="1400" dirty="0"/>
              <a:t> </a:t>
            </a:r>
            <a:r>
              <a:rPr lang="sk-SK" sz="1400" dirty="0" err="1"/>
              <a:t>teachers</a:t>
            </a:r>
            <a:r>
              <a:rPr lang="sk-SK" sz="1400" dirty="0"/>
              <a:t>’ </a:t>
            </a:r>
            <a:r>
              <a:rPr lang="sk-SK" sz="1400" dirty="0" err="1"/>
              <a:t>understanding</a:t>
            </a:r>
            <a:r>
              <a:rPr lang="sk-SK" sz="1400" dirty="0"/>
              <a:t> of </a:t>
            </a:r>
            <a:r>
              <a:rPr lang="sk-SK" sz="1400" dirty="0" err="1"/>
              <a:t>probability</a:t>
            </a:r>
            <a:r>
              <a:rPr lang="sk-SK" sz="1400" dirty="0"/>
              <a:t>?</a:t>
            </a:r>
            <a:endParaRPr lang="sk-SK" sz="1400" dirty="0">
              <a:solidFill>
                <a:srgbClr val="DD462F"/>
              </a:solidFill>
            </a:endParaRPr>
          </a:p>
        </p:txBody>
      </p:sp>
    </p:spTree>
    <p:extLst>
      <p:ext uri="{BB962C8B-B14F-4D97-AF65-F5344CB8AC3E}">
        <p14:creationId xmlns:p14="http://schemas.microsoft.com/office/powerpoint/2010/main" val="3225977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77426-16D0-094D-BD8B-173B2805BECD}"/>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F607C019-CC10-9088-99A1-B37210FFEADD}"/>
              </a:ext>
            </a:extLst>
          </p:cNvPr>
          <p:cNvSpPr>
            <a:spLocks noGrp="1"/>
          </p:cNvSpPr>
          <p:nvPr>
            <p:ph type="title"/>
          </p:nvPr>
        </p:nvSpPr>
        <p:spPr>
          <a:xfrm>
            <a:off x="521207" y="448056"/>
            <a:ext cx="9517942" cy="640080"/>
          </a:xfrm>
        </p:spPr>
        <p:txBody>
          <a:bodyPr rtlCol="0">
            <a:noAutofit/>
          </a:bodyPr>
          <a:lstStyle/>
          <a:p>
            <a:r>
              <a:rPr lang="en-US" dirty="0">
                <a:latin typeface="Segoe UI" panose="020B0502040204020203" pitchFamily="34" charset="0"/>
                <a:cs typeface="Segoe UI" panose="020B0502040204020203" pitchFamily="34" charset="0"/>
              </a:rPr>
              <a:t>Innovative approaches to teaching probability</a:t>
            </a:r>
            <a:endParaRPr lang="sk-SK" dirty="0">
              <a:latin typeface="Segoe UI Light" panose="020B0502040204020203" pitchFamily="34" charset="0"/>
              <a:cs typeface="Segoe UI Light" panose="020B0502040204020203" pitchFamily="34" charset="0"/>
            </a:endParaRPr>
          </a:p>
        </p:txBody>
      </p:sp>
      <p:sp>
        <p:nvSpPr>
          <p:cNvPr id="38" name="Zástupný symbol obsahu 17">
            <a:extLst>
              <a:ext uri="{FF2B5EF4-FFF2-40B4-BE49-F238E27FC236}">
                <a16:creationId xmlns:a16="http://schemas.microsoft.com/office/drawing/2014/main" id="{B0B345F1-0AA6-6844-3B66-ABB554B9794D}"/>
              </a:ext>
            </a:extLst>
          </p:cNvPr>
          <p:cNvSpPr txBox="1">
            <a:spLocks/>
          </p:cNvSpPr>
          <p:nvPr/>
        </p:nvSpPr>
        <p:spPr>
          <a:xfrm>
            <a:off x="541609" y="1524708"/>
            <a:ext cx="7247724"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Aft>
                <a:spcPts val="600"/>
              </a:spcAft>
              <a:defRPr/>
            </a:pPr>
            <a:r>
              <a:rPr lang="en-US" sz="1800" dirty="0">
                <a:latin typeface="Segoe UI" panose="020B0502040204020203" pitchFamily="34" charset="0"/>
                <a:cs typeface="Segoe UI" panose="020B0502040204020203" pitchFamily="34" charset="0"/>
              </a:rPr>
              <a:t>Developed as part of the KEGA 037UK-4/2024 </a:t>
            </a:r>
            <a:r>
              <a:rPr lang="en-US" sz="1800" i="1" dirty="0">
                <a:latin typeface="Segoe UI" panose="020B0502040204020203" pitchFamily="34" charset="0"/>
                <a:cs typeface="Segoe UI" panose="020B0502040204020203" pitchFamily="34" charset="0"/>
              </a:rPr>
              <a:t>Innovative learning technologies in the preparation of future mathematics teachers</a:t>
            </a:r>
            <a:r>
              <a:rPr lang="en-US" sz="1800" dirty="0">
                <a:latin typeface="Segoe UI" panose="020B0502040204020203" pitchFamily="34" charset="0"/>
                <a:cs typeface="Segoe UI" panose="020B0502040204020203" pitchFamily="34" charset="0"/>
              </a:rPr>
              <a:t> and </a:t>
            </a:r>
            <a:r>
              <a:rPr lang="en-US" sz="1800" i="1" dirty="0">
                <a:latin typeface="Segoe UI" panose="020B0502040204020203" pitchFamily="34" charset="0"/>
                <a:cs typeface="Segoe UI" panose="020B0502040204020203" pitchFamily="34" charset="0"/>
              </a:rPr>
              <a:t>Digital Transformation of Education and Schools</a:t>
            </a:r>
            <a:r>
              <a:rPr lang="en-US" sz="1800" dirty="0">
                <a:latin typeface="Segoe UI" panose="020B0502040204020203" pitchFamily="34" charset="0"/>
                <a:cs typeface="Segoe UI" panose="020B0502040204020203" pitchFamily="34" charset="0"/>
              </a:rPr>
              <a:t> (</a:t>
            </a:r>
            <a:r>
              <a:rPr lang="en-US" sz="1800" dirty="0" err="1">
                <a:latin typeface="Segoe UI" panose="020B0502040204020203" pitchFamily="34" charset="0"/>
                <a:cs typeface="Segoe UI" panose="020B0502040204020203" pitchFamily="34" charset="0"/>
              </a:rPr>
              <a:t>DiTEdu</a:t>
            </a:r>
            <a:r>
              <a:rPr lang="en-US" sz="1800" dirty="0">
                <a:latin typeface="Segoe UI" panose="020B0502040204020203" pitchFamily="34" charset="0"/>
                <a:cs typeface="Segoe UI" panose="020B0502040204020203" pitchFamily="34" charset="0"/>
              </a:rPr>
              <a:t>, code ITMS2014+: 401402DVR6). </a:t>
            </a:r>
          </a:p>
          <a:p>
            <a:pPr>
              <a:lnSpc>
                <a:spcPct val="150000"/>
              </a:lnSpc>
              <a:spcAft>
                <a:spcPts val="600"/>
              </a:spcAft>
              <a:defRPr/>
            </a:pPr>
            <a:r>
              <a:rPr lang="en-US" sz="1800" noProof="0" dirty="0">
                <a:latin typeface="Segoe UI" panose="020B0502040204020203" pitchFamily="34" charset="0"/>
                <a:cs typeface="Segoe UI" panose="020B0502040204020203" pitchFamily="34" charset="0"/>
              </a:rPr>
              <a:t>Aim to foster a deep conceptual understanding of probabilistic concepts through their gradual constructivist development, with an emphasis on visualization, manipulative activities, and experimentation. </a:t>
            </a:r>
          </a:p>
          <a:p>
            <a:pPr>
              <a:lnSpc>
                <a:spcPct val="150000"/>
              </a:lnSpc>
              <a:spcAft>
                <a:spcPts val="600"/>
              </a:spcAft>
              <a:defRPr/>
            </a:pPr>
            <a:r>
              <a:rPr lang="en-US" sz="1800" noProof="0" dirty="0">
                <a:latin typeface="Segoe UI" panose="020B0502040204020203" pitchFamily="34" charset="0"/>
                <a:cs typeface="Segoe UI" panose="020B0502040204020203" pitchFamily="34" charset="0"/>
              </a:rPr>
              <a:t>The topics covered include </a:t>
            </a:r>
            <a:r>
              <a:rPr lang="en-US" sz="1800" b="1" dirty="0">
                <a:latin typeface="Segoe UI" panose="020B0502040204020203" pitchFamily="34" charset="0"/>
                <a:cs typeface="Segoe UI" panose="020B0502040204020203" pitchFamily="34" charset="0"/>
              </a:rPr>
              <a:t>geometric probability</a:t>
            </a:r>
            <a:r>
              <a:rPr lang="sk-SK" sz="1800" b="1" dirty="0">
                <a:latin typeface="Segoe UI" panose="020B0502040204020203" pitchFamily="34" charset="0"/>
                <a:cs typeface="Segoe UI" panose="020B0502040204020203" pitchFamily="34" charset="0"/>
              </a:rPr>
              <a:t>, </a:t>
            </a:r>
            <a:r>
              <a:rPr lang="en-US" sz="1800" b="1" noProof="0" dirty="0">
                <a:latin typeface="Segoe UI" panose="020B0502040204020203" pitchFamily="34" charset="0"/>
                <a:cs typeface="Segoe UI" panose="020B0502040204020203" pitchFamily="34" charset="0"/>
              </a:rPr>
              <a:t>conditional probability and</a:t>
            </a:r>
            <a:r>
              <a:rPr lang="en-US" sz="1800" b="1" dirty="0">
                <a:latin typeface="Segoe UI" panose="020B0502040204020203" pitchFamily="34" charset="0"/>
                <a:cs typeface="Segoe UI" panose="020B0502040204020203" pitchFamily="34" charset="0"/>
              </a:rPr>
              <a:t> expected value.</a:t>
            </a:r>
          </a:p>
        </p:txBody>
      </p:sp>
      <p:pic>
        <p:nvPicPr>
          <p:cNvPr id="3" name="Picture 2">
            <a:extLst>
              <a:ext uri="{FF2B5EF4-FFF2-40B4-BE49-F238E27FC236}">
                <a16:creationId xmlns:a16="http://schemas.microsoft.com/office/drawing/2014/main" id="{C91055F0-DCC1-8BCA-E01E-C1B7FE0C6A82}"/>
              </a:ext>
            </a:extLst>
          </p:cNvPr>
          <p:cNvPicPr>
            <a:picLocks noChangeAspect="1"/>
          </p:cNvPicPr>
          <p:nvPr/>
        </p:nvPicPr>
        <p:blipFill>
          <a:blip r:embed="rId3"/>
          <a:stretch>
            <a:fillRect/>
          </a:stretch>
        </p:blipFill>
        <p:spPr>
          <a:xfrm>
            <a:off x="7789333" y="1442720"/>
            <a:ext cx="4061652" cy="4734560"/>
          </a:xfrm>
          <a:prstGeom prst="rect">
            <a:avLst/>
          </a:prstGeom>
        </p:spPr>
      </p:pic>
      <p:sp>
        <p:nvSpPr>
          <p:cNvPr id="4" name="Slide Number Placeholder 3">
            <a:extLst>
              <a:ext uri="{FF2B5EF4-FFF2-40B4-BE49-F238E27FC236}">
                <a16:creationId xmlns:a16="http://schemas.microsoft.com/office/drawing/2014/main" id="{24396205-EF40-75A3-0FA8-DBDC35AFF7D8}"/>
              </a:ext>
            </a:extLst>
          </p:cNvPr>
          <p:cNvSpPr>
            <a:spLocks noGrp="1"/>
          </p:cNvSpPr>
          <p:nvPr>
            <p:ph type="sldNum" sz="quarter" idx="4"/>
          </p:nvPr>
        </p:nvSpPr>
        <p:spPr/>
        <p:txBody>
          <a:bodyPr/>
          <a:lstStyle/>
          <a:p>
            <a:pPr rtl="0"/>
            <a:fld id="{9860EDB8-5305-433F-BE41-D7A86D811DB3}" type="slidenum">
              <a:rPr lang="sk-SK" noProof="0" smtClean="0"/>
              <a:pPr rtl="0"/>
              <a:t>5</a:t>
            </a:fld>
            <a:endParaRPr lang="sk-SK" noProof="0"/>
          </a:p>
        </p:txBody>
      </p:sp>
    </p:spTree>
    <p:extLst>
      <p:ext uri="{BB962C8B-B14F-4D97-AF65-F5344CB8AC3E}">
        <p14:creationId xmlns:p14="http://schemas.microsoft.com/office/powerpoint/2010/main" val="3754703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32DC1E-8348-5D2B-D5DD-C54D9CF3A2CD}"/>
              </a:ext>
            </a:extLst>
          </p:cNvPr>
          <p:cNvSpPr>
            <a:spLocks noGrp="1"/>
          </p:cNvSpPr>
          <p:nvPr>
            <p:ph type="sldNum" sz="quarter" idx="4"/>
          </p:nvPr>
        </p:nvSpPr>
        <p:spPr/>
        <p:txBody>
          <a:bodyPr/>
          <a:lstStyle/>
          <a:p>
            <a:pPr rtl="0"/>
            <a:fld id="{9860EDB8-5305-433F-BE41-D7A86D811DB3}" type="slidenum">
              <a:rPr lang="sk-SK" noProof="0" smtClean="0"/>
              <a:pPr rtl="0"/>
              <a:t>6</a:t>
            </a:fld>
            <a:endParaRPr lang="sk-SK" noProof="0"/>
          </a:p>
        </p:txBody>
      </p:sp>
      <p:pic>
        <p:nvPicPr>
          <p:cNvPr id="8" name="Picture 7">
            <a:extLst>
              <a:ext uri="{FF2B5EF4-FFF2-40B4-BE49-F238E27FC236}">
                <a16:creationId xmlns:a16="http://schemas.microsoft.com/office/drawing/2014/main" id="{EC17BAE8-C2F5-80E2-67A2-83CC638919D6}"/>
              </a:ext>
            </a:extLst>
          </p:cNvPr>
          <p:cNvPicPr>
            <a:picLocks noChangeAspect="1"/>
          </p:cNvPicPr>
          <p:nvPr/>
        </p:nvPicPr>
        <p:blipFill>
          <a:blip r:embed="rId3"/>
          <a:stretch>
            <a:fillRect/>
          </a:stretch>
        </p:blipFill>
        <p:spPr>
          <a:xfrm>
            <a:off x="359229" y="429939"/>
            <a:ext cx="10972800" cy="5964920"/>
          </a:xfrm>
          <a:prstGeom prst="rect">
            <a:avLst/>
          </a:prstGeom>
        </p:spPr>
      </p:pic>
    </p:spTree>
    <p:extLst>
      <p:ext uri="{BB962C8B-B14F-4D97-AF65-F5344CB8AC3E}">
        <p14:creationId xmlns:p14="http://schemas.microsoft.com/office/powerpoint/2010/main" val="224372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0683C-5023-AE9B-FBBD-F12B61C02C5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A51E44-7F87-FBBB-0E0A-737365B3CA2A}"/>
              </a:ext>
            </a:extLst>
          </p:cNvPr>
          <p:cNvSpPr>
            <a:spLocks noGrp="1"/>
          </p:cNvSpPr>
          <p:nvPr>
            <p:ph type="sldNum" sz="quarter" idx="4"/>
          </p:nvPr>
        </p:nvSpPr>
        <p:spPr/>
        <p:txBody>
          <a:bodyPr/>
          <a:lstStyle/>
          <a:p>
            <a:pPr rtl="0"/>
            <a:fld id="{9860EDB8-5305-433F-BE41-D7A86D811DB3}" type="slidenum">
              <a:rPr lang="sk-SK" noProof="0" smtClean="0"/>
              <a:pPr rtl="0"/>
              <a:t>7</a:t>
            </a:fld>
            <a:endParaRPr lang="sk-SK" noProof="0"/>
          </a:p>
        </p:txBody>
      </p:sp>
      <p:pic>
        <p:nvPicPr>
          <p:cNvPr id="6" name="Picture 5">
            <a:extLst>
              <a:ext uri="{FF2B5EF4-FFF2-40B4-BE49-F238E27FC236}">
                <a16:creationId xmlns:a16="http://schemas.microsoft.com/office/drawing/2014/main" id="{1F17012C-9631-CE82-113D-21F367DD1822}"/>
              </a:ext>
            </a:extLst>
          </p:cNvPr>
          <p:cNvPicPr>
            <a:picLocks noChangeAspect="1"/>
          </p:cNvPicPr>
          <p:nvPr/>
        </p:nvPicPr>
        <p:blipFill>
          <a:blip r:embed="rId2"/>
          <a:stretch>
            <a:fillRect/>
          </a:stretch>
        </p:blipFill>
        <p:spPr>
          <a:xfrm>
            <a:off x="261343" y="488799"/>
            <a:ext cx="11160234" cy="6080278"/>
          </a:xfrm>
          <a:prstGeom prst="rect">
            <a:avLst/>
          </a:prstGeom>
        </p:spPr>
      </p:pic>
    </p:spTree>
    <p:extLst>
      <p:ext uri="{BB962C8B-B14F-4D97-AF65-F5344CB8AC3E}">
        <p14:creationId xmlns:p14="http://schemas.microsoft.com/office/powerpoint/2010/main" val="1966601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FB75A-7D93-2BE6-B85F-DE27CDF304DF}"/>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DFCB6C54-24B0-3C13-C5A1-E6B5CDE792D3}"/>
              </a:ext>
            </a:extLst>
          </p:cNvPr>
          <p:cNvSpPr>
            <a:spLocks noGrp="1"/>
          </p:cNvSpPr>
          <p:nvPr>
            <p:ph type="title"/>
          </p:nvPr>
        </p:nvSpPr>
        <p:spPr>
          <a:xfrm>
            <a:off x="521207" y="448056"/>
            <a:ext cx="9517942" cy="640080"/>
          </a:xfrm>
        </p:spPr>
        <p:txBody>
          <a:bodyPr rtlCol="0">
            <a:noAutofit/>
          </a:bodyPr>
          <a:lstStyle/>
          <a:p>
            <a:r>
              <a:rPr lang="en-US" dirty="0">
                <a:latin typeface="Segoe UI" panose="020B0502040204020203" pitchFamily="34" charset="0"/>
                <a:cs typeface="Segoe UI" panose="020B0502040204020203" pitchFamily="34" charset="0"/>
              </a:rPr>
              <a:t>Geometric probability: </a:t>
            </a:r>
            <a:r>
              <a:rPr lang="sk-SK" dirty="0" err="1">
                <a:latin typeface="Segoe UI" panose="020B0502040204020203" pitchFamily="34" charset="0"/>
                <a:cs typeface="Segoe UI" panose="020B0502040204020203" pitchFamily="34" charset="0"/>
              </a:rPr>
              <a:t>Franc-carreau</a:t>
            </a:r>
            <a:r>
              <a:rPr lang="sk-SK" dirty="0">
                <a:latin typeface="Segoe UI" panose="020B0502040204020203" pitchFamily="34" charset="0"/>
                <a:cs typeface="Segoe UI" panose="020B0502040204020203" pitchFamily="34" charset="0"/>
              </a:rPr>
              <a:t> (Fair-</a:t>
            </a:r>
            <a:r>
              <a:rPr lang="sk-SK" dirty="0" err="1">
                <a:latin typeface="Segoe UI" panose="020B0502040204020203" pitchFamily="34" charset="0"/>
                <a:cs typeface="Segoe UI" panose="020B0502040204020203" pitchFamily="34" charset="0"/>
              </a:rPr>
              <a:t>square</a:t>
            </a:r>
            <a:r>
              <a:rPr lang="sk-SK" dirty="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p:txBody>
      </p:sp>
      <p:sp>
        <p:nvSpPr>
          <p:cNvPr id="38" name="Zástupný symbol obsahu 17">
            <a:extLst>
              <a:ext uri="{FF2B5EF4-FFF2-40B4-BE49-F238E27FC236}">
                <a16:creationId xmlns:a16="http://schemas.microsoft.com/office/drawing/2014/main" id="{EDC8DBEA-C799-EEAA-8F18-02D9C0725F60}"/>
              </a:ext>
            </a:extLst>
          </p:cNvPr>
          <p:cNvSpPr txBox="1">
            <a:spLocks/>
          </p:cNvSpPr>
          <p:nvPr/>
        </p:nvSpPr>
        <p:spPr>
          <a:xfrm>
            <a:off x="541609" y="1524708"/>
            <a:ext cx="8822524"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None/>
              <a:defRPr/>
            </a:pPr>
            <a:r>
              <a:rPr lang="en-US" sz="2400" i="1" noProof="0" dirty="0">
                <a:latin typeface="Segoe UI" panose="020B0502040204020203" pitchFamily="34" charset="0"/>
                <a:cs typeface="Segoe UI" panose="020B0502040204020203" pitchFamily="34" charset="0"/>
              </a:rPr>
              <a:t>We toss a coin into the air above a square-grid game board. </a:t>
            </a:r>
            <a:endParaRPr lang="sk-SK" sz="2400" i="1" noProof="0" dirty="0">
              <a:latin typeface="Segoe UI" panose="020B0502040204020203" pitchFamily="34" charset="0"/>
              <a:cs typeface="Segoe UI" panose="020B0502040204020203" pitchFamily="34" charset="0"/>
            </a:endParaRPr>
          </a:p>
          <a:p>
            <a:pPr marL="0" indent="0">
              <a:lnSpc>
                <a:spcPct val="100000"/>
              </a:lnSpc>
              <a:spcAft>
                <a:spcPts val="600"/>
              </a:spcAft>
              <a:buNone/>
              <a:defRPr/>
            </a:pPr>
            <a:r>
              <a:rPr lang="en-US" sz="2400" i="1" noProof="0" dirty="0">
                <a:latin typeface="Segoe UI" panose="020B0502040204020203" pitchFamily="34" charset="0"/>
                <a:cs typeface="Segoe UI" panose="020B0502040204020203" pitchFamily="34" charset="0"/>
              </a:rPr>
              <a:t>We win if the coin lands entirely inside one of the squares. If the coin intersects any side of a square, we lose. </a:t>
            </a:r>
            <a:endParaRPr lang="sk-SK" sz="2400" i="1" dirty="0">
              <a:latin typeface="Segoe UI" panose="020B0502040204020203" pitchFamily="34" charset="0"/>
              <a:cs typeface="Segoe UI" panose="020B0502040204020203" pitchFamily="34" charset="0"/>
            </a:endParaRPr>
          </a:p>
          <a:p>
            <a:pPr marL="0" indent="0">
              <a:lnSpc>
                <a:spcPct val="100000"/>
              </a:lnSpc>
              <a:spcAft>
                <a:spcPts val="600"/>
              </a:spcAft>
              <a:buNone/>
              <a:defRPr/>
            </a:pPr>
            <a:r>
              <a:rPr lang="en-US" sz="2400" i="1" noProof="0" dirty="0">
                <a:latin typeface="Segoe UI" panose="020B0502040204020203" pitchFamily="34" charset="0"/>
                <a:cs typeface="Segoe UI" panose="020B0502040204020203" pitchFamily="34" charset="0"/>
              </a:rPr>
              <a:t>What is the probability that the coin will lie completely inside </a:t>
            </a:r>
            <a:br>
              <a:rPr lang="sk-SK" sz="2400" i="1" noProof="0" dirty="0">
                <a:latin typeface="Segoe UI" panose="020B0502040204020203" pitchFamily="34" charset="0"/>
                <a:cs typeface="Segoe UI" panose="020B0502040204020203" pitchFamily="34" charset="0"/>
              </a:rPr>
            </a:br>
            <a:r>
              <a:rPr lang="en-US" sz="2400" i="1" noProof="0" dirty="0">
                <a:latin typeface="Segoe UI" panose="020B0502040204020203" pitchFamily="34" charset="0"/>
                <a:cs typeface="Segoe UI" panose="020B0502040204020203" pitchFamily="34" charset="0"/>
              </a:rPr>
              <a:t>a square (i.e., that it will not land on any of the square’s sides)?</a:t>
            </a:r>
          </a:p>
          <a:p>
            <a:pPr marL="0" indent="0" algn="r">
              <a:lnSpc>
                <a:spcPct val="100000"/>
              </a:lnSpc>
              <a:spcAft>
                <a:spcPts val="600"/>
              </a:spcAft>
              <a:buNone/>
              <a:defRPr/>
            </a:pPr>
            <a:r>
              <a:rPr lang="en-US" sz="2400" noProof="0" dirty="0">
                <a:latin typeface="Segoe UI" panose="020B0502040204020203" pitchFamily="34" charset="0"/>
                <a:cs typeface="Segoe UI" panose="020B0502040204020203" pitchFamily="34" charset="0"/>
              </a:rPr>
              <a:t>(K</a:t>
            </a:r>
            <a:r>
              <a:rPr lang="sk-SK" sz="2400" noProof="0" dirty="0" err="1">
                <a:latin typeface="Segoe UI" panose="020B0502040204020203" pitchFamily="34" charset="0"/>
                <a:cs typeface="Segoe UI" panose="020B0502040204020203" pitchFamily="34" charset="0"/>
              </a:rPr>
              <a:t>ubáček</a:t>
            </a:r>
            <a:r>
              <a:rPr lang="en-US" sz="2400" noProof="0" dirty="0">
                <a:latin typeface="Segoe UI" panose="020B0502040204020203" pitchFamily="34" charset="0"/>
                <a:cs typeface="Segoe UI" panose="020B0502040204020203" pitchFamily="34" charset="0"/>
              </a:rPr>
              <a:t>, 20</a:t>
            </a:r>
            <a:r>
              <a:rPr lang="sk-SK" sz="2400" noProof="0" dirty="0">
                <a:latin typeface="Segoe UI" panose="020B0502040204020203" pitchFamily="34" charset="0"/>
                <a:cs typeface="Segoe UI" panose="020B0502040204020203" pitchFamily="34" charset="0"/>
              </a:rPr>
              <a:t>10</a:t>
            </a:r>
            <a:r>
              <a:rPr lang="en-US" sz="2400" noProof="0" dirty="0">
                <a:latin typeface="Segoe UI" panose="020B0502040204020203" pitchFamily="34" charset="0"/>
                <a:cs typeface="Segoe UI" panose="020B0502040204020203" pitchFamily="34" charset="0"/>
              </a:rPr>
              <a:t>)</a:t>
            </a:r>
            <a:endParaRPr lang="en-US" sz="1800"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E364DEE6-5E00-F72F-A62C-77F0C0C75B40}"/>
              </a:ext>
            </a:extLst>
          </p:cNvPr>
          <p:cNvSpPr>
            <a:spLocks noGrp="1"/>
          </p:cNvSpPr>
          <p:nvPr>
            <p:ph type="sldNum" sz="quarter" idx="4"/>
          </p:nvPr>
        </p:nvSpPr>
        <p:spPr/>
        <p:txBody>
          <a:bodyPr/>
          <a:lstStyle/>
          <a:p>
            <a:pPr rtl="0"/>
            <a:fld id="{9860EDB8-5305-433F-BE41-D7A86D811DB3}" type="slidenum">
              <a:rPr lang="sk-SK" noProof="0" smtClean="0"/>
              <a:pPr rtl="0"/>
              <a:t>8</a:t>
            </a:fld>
            <a:endParaRPr lang="sk-SK" noProof="0"/>
          </a:p>
        </p:txBody>
      </p:sp>
      <p:sp>
        <p:nvSpPr>
          <p:cNvPr id="5" name="TextBox 4">
            <a:extLst>
              <a:ext uri="{FF2B5EF4-FFF2-40B4-BE49-F238E27FC236}">
                <a16:creationId xmlns:a16="http://schemas.microsoft.com/office/drawing/2014/main" id="{A367DEC7-43DB-B99E-9024-51EF9BE9FDFD}"/>
              </a:ext>
            </a:extLst>
          </p:cNvPr>
          <p:cNvSpPr txBox="1"/>
          <p:nvPr/>
        </p:nvSpPr>
        <p:spPr>
          <a:xfrm>
            <a:off x="745067" y="6409944"/>
            <a:ext cx="10591800" cy="307777"/>
          </a:xfrm>
          <a:prstGeom prst="rect">
            <a:avLst/>
          </a:prstGeom>
          <a:noFill/>
        </p:spPr>
        <p:txBody>
          <a:bodyPr wrap="square" rtlCol="0">
            <a:spAutoFit/>
          </a:bodyPr>
          <a:lstStyle/>
          <a:p>
            <a:pPr marL="285750" indent="-285750">
              <a:spcAft>
                <a:spcPts val="600"/>
              </a:spcAft>
              <a:buFont typeface="Courier New" panose="02070309020205020404" pitchFamily="49" charset="0"/>
              <a:buChar char="o"/>
            </a:pPr>
            <a:r>
              <a:rPr lang="sk-SK" sz="1400" dirty="0"/>
              <a:t>Kubáček, Z. (2010). Matematika pre 2. ročník gymnázií, 2. časť. Orbis </a:t>
            </a:r>
            <a:r>
              <a:rPr lang="sk-SK" sz="1400" dirty="0" err="1"/>
              <a:t>Pictus</a:t>
            </a:r>
            <a:r>
              <a:rPr lang="sk-SK" sz="1400" dirty="0"/>
              <a:t> </a:t>
            </a:r>
            <a:r>
              <a:rPr lang="sk-SK" sz="1400" dirty="0" err="1"/>
              <a:t>Istropolitana</a:t>
            </a:r>
            <a:r>
              <a:rPr lang="sk-SK" sz="1400" dirty="0"/>
              <a:t>.</a:t>
            </a:r>
          </a:p>
        </p:txBody>
      </p:sp>
      <p:pic>
        <p:nvPicPr>
          <p:cNvPr id="6" name="Picture 5">
            <a:extLst>
              <a:ext uri="{FF2B5EF4-FFF2-40B4-BE49-F238E27FC236}">
                <a16:creationId xmlns:a16="http://schemas.microsoft.com/office/drawing/2014/main" id="{CD3CFD2B-1FB7-AA1F-6F80-78CDDB20E6C3}"/>
              </a:ext>
            </a:extLst>
          </p:cNvPr>
          <p:cNvPicPr>
            <a:picLocks noChangeAspect="1"/>
          </p:cNvPicPr>
          <p:nvPr/>
        </p:nvPicPr>
        <p:blipFill>
          <a:blip r:embed="rId3"/>
          <a:stretch>
            <a:fillRect/>
          </a:stretch>
        </p:blipFill>
        <p:spPr>
          <a:xfrm>
            <a:off x="4399533" y="4054769"/>
            <a:ext cx="1987468" cy="1999661"/>
          </a:xfrm>
          <a:prstGeom prst="rect">
            <a:avLst/>
          </a:prstGeom>
        </p:spPr>
      </p:pic>
    </p:spTree>
    <p:extLst>
      <p:ext uri="{BB962C8B-B14F-4D97-AF65-F5344CB8AC3E}">
        <p14:creationId xmlns:p14="http://schemas.microsoft.com/office/powerpoint/2010/main" val="3233857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7D65D-7FD6-B608-BB0C-673189913EEF}"/>
            </a:ext>
          </a:extLst>
        </p:cNvPr>
        <p:cNvGrpSpPr/>
        <p:nvPr/>
      </p:nvGrpSpPr>
      <p:grpSpPr>
        <a:xfrm>
          <a:off x="0" y="0"/>
          <a:ext cx="0" cy="0"/>
          <a:chOff x="0" y="0"/>
          <a:chExt cx="0" cy="0"/>
        </a:xfrm>
      </p:grpSpPr>
      <p:sp>
        <p:nvSpPr>
          <p:cNvPr id="8" name="Nadpis 7">
            <a:extLst>
              <a:ext uri="{FF2B5EF4-FFF2-40B4-BE49-F238E27FC236}">
                <a16:creationId xmlns:a16="http://schemas.microsoft.com/office/drawing/2014/main" id="{3B85E35F-94B0-7CAF-6CFF-5842B042AC0F}"/>
              </a:ext>
            </a:extLst>
          </p:cNvPr>
          <p:cNvSpPr>
            <a:spLocks noGrp="1"/>
          </p:cNvSpPr>
          <p:nvPr>
            <p:ph type="title"/>
          </p:nvPr>
        </p:nvSpPr>
        <p:spPr>
          <a:xfrm>
            <a:off x="521207" y="448056"/>
            <a:ext cx="9517942" cy="640080"/>
          </a:xfrm>
        </p:spPr>
        <p:txBody>
          <a:bodyPr rtlCol="0">
            <a:noAutofit/>
          </a:bodyPr>
          <a:lstStyle/>
          <a:p>
            <a:r>
              <a:rPr lang="en-US" noProof="0" dirty="0">
                <a:latin typeface="Segoe UI" panose="020B0502040204020203" pitchFamily="34" charset="0"/>
                <a:cs typeface="Segoe UI" panose="020B0502040204020203" pitchFamily="34" charset="0"/>
              </a:rPr>
              <a:t>Geometric probability: misconceptions</a:t>
            </a:r>
          </a:p>
        </p:txBody>
      </p:sp>
      <mc:AlternateContent xmlns:mc="http://schemas.openxmlformats.org/markup-compatibility/2006">
        <mc:Choice xmlns:a14="http://schemas.microsoft.com/office/drawing/2010/main" Requires="a14">
          <p:sp>
            <p:nvSpPr>
              <p:cNvPr id="38" name="Zástupný symbol obsahu 17">
                <a:extLst>
                  <a:ext uri="{FF2B5EF4-FFF2-40B4-BE49-F238E27FC236}">
                    <a16:creationId xmlns:a16="http://schemas.microsoft.com/office/drawing/2014/main" id="{DD5B25EB-A88D-8F34-B8EC-BED00225F129}"/>
                  </a:ext>
                </a:extLst>
              </p:cNvPr>
              <p:cNvSpPr txBox="1">
                <a:spLocks/>
              </p:cNvSpPr>
              <p:nvPr/>
            </p:nvSpPr>
            <p:spPr>
              <a:xfrm>
                <a:off x="620598" y="1401887"/>
                <a:ext cx="8822524" cy="488523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n-US" sz="1800" b="1" noProof="0" dirty="0"/>
                  <a:t>Misuse of Discrete Reasoning</a:t>
                </a:r>
              </a:p>
              <a:p>
                <a:pPr lvl="1"/>
                <a:r>
                  <a:rPr lang="en-US" sz="1800" noProof="0" dirty="0"/>
                  <a:t>Students list discrete outcomes as if using Laplace’s classical definition.</a:t>
                </a:r>
              </a:p>
              <a:p>
                <a:pPr lvl="1"/>
                <a:r>
                  <a:rPr lang="en-US" sz="1800" noProof="0" dirty="0"/>
                  <a:t>They fail to see that the situation is fundamentally different from problems with finite sets of equally likely outcomes.</a:t>
                </a:r>
              </a:p>
              <a:p>
                <a:r>
                  <a:rPr lang="en-US" sz="1800" b="1" noProof="0" dirty="0"/>
                  <a:t>Inappropriate “Target-Shooting” Example</a:t>
                </a:r>
              </a:p>
              <a:p>
                <a:pPr lvl="1"/>
                <a:r>
                  <a:rPr lang="en-US" sz="1800" noProof="0" dirty="0"/>
                  <a:t>Even university students propose shooting at a target as an introductory task.</a:t>
                </a:r>
              </a:p>
              <a:p>
                <a:pPr lvl="1"/>
                <a:r>
                  <a:rPr lang="en-US" sz="1800" noProof="0" dirty="0"/>
                  <a:t>This is not a random process because the shooter deliberately aims.</a:t>
                </a:r>
              </a:p>
              <a:p>
                <a:pPr lvl="1"/>
                <a:r>
                  <a:rPr lang="en-US" sz="1800" noProof="0" dirty="0"/>
                  <a:t>Indicates that students do not understand the assumptions required for geometric probability.</a:t>
                </a:r>
              </a:p>
              <a:p>
                <a:r>
                  <a:rPr lang="en-US" sz="1800" b="1" noProof="0" dirty="0"/>
                  <a:t>Confusion Between Impossible Events and Probability Zero</a:t>
                </a:r>
              </a:p>
              <a:p>
                <a:pPr lvl="1"/>
                <a:r>
                  <a:rPr lang="en-US" sz="1800" noProof="0" dirty="0"/>
                  <a:t>Task: Choose </a:t>
                </a:r>
                <a14:m>
                  <m:oMath xmlns:m="http://schemas.openxmlformats.org/officeDocument/2006/math">
                    <m:r>
                      <a:rPr lang="en-US" sz="1800" i="1" noProof="0" smtClean="0"/>
                      <m:t>𝑥</m:t>
                    </m:r>
                    <m:r>
                      <a:rPr lang="en-US" sz="1800" noProof="0" smtClean="0"/>
                      <m:t>,</m:t>
                    </m:r>
                    <m:r>
                      <a:rPr lang="en-US" sz="1800" i="1" noProof="0" smtClean="0"/>
                      <m:t>𝑦</m:t>
                    </m:r>
                    <m:r>
                      <a:rPr lang="en-US" sz="1800" noProof="0" smtClean="0"/>
                      <m:t>∈</m:t>
                    </m:r>
                    <m:d>
                      <m:dPr>
                        <m:ctrlPr>
                          <a:rPr lang="en-US" sz="1800" i="1" noProof="0" smtClean="0">
                            <a:latin typeface="Cambria Math" panose="02040503050406030204" pitchFamily="18" charset="0"/>
                          </a:rPr>
                        </m:ctrlPr>
                      </m:dPr>
                      <m:e>
                        <m:r>
                          <a:rPr lang="en-US" sz="1800" b="0" i="1" noProof="0" smtClean="0">
                            <a:latin typeface="Cambria Math" panose="02040503050406030204" pitchFamily="18" charset="0"/>
                          </a:rPr>
                          <m:t>0</m:t>
                        </m:r>
                        <m:r>
                          <a:rPr lang="en-US" sz="1800" b="0" i="1" noProof="0" smtClean="0">
                            <a:latin typeface="Cambria Math" panose="02040503050406030204" pitchFamily="18" charset="0"/>
                          </a:rPr>
                          <m:t>,</m:t>
                        </m:r>
                        <m:r>
                          <a:rPr lang="en-US" sz="1800" b="0" i="1" noProof="0" smtClean="0">
                            <a:latin typeface="Cambria Math" panose="02040503050406030204" pitchFamily="18" charset="0"/>
                          </a:rPr>
                          <m:t>1</m:t>
                        </m:r>
                      </m:e>
                    </m:d>
                  </m:oMath>
                </a14:m>
                <a:r>
                  <a:rPr lang="en-US" sz="1800" noProof="0" dirty="0"/>
                  <a:t> uniformly and independently; find </a:t>
                </a:r>
                <a14:m>
                  <m:oMath xmlns:m="http://schemas.openxmlformats.org/officeDocument/2006/math">
                    <m:r>
                      <a:rPr lang="en-US" sz="1800" i="1" noProof="0" smtClean="0"/>
                      <m:t>𝑃</m:t>
                    </m:r>
                    <m:d>
                      <m:dPr>
                        <m:ctrlPr>
                          <a:rPr lang="en-US" sz="1800" i="1" noProof="0" smtClean="0"/>
                        </m:ctrlPr>
                      </m:dPr>
                      <m:e>
                        <m:r>
                          <a:rPr lang="en-US" sz="1800" i="1" noProof="0" smtClean="0"/>
                          <m:t>𝑥</m:t>
                        </m:r>
                        <m:r>
                          <a:rPr lang="en-US" sz="1800" noProof="0" smtClean="0"/>
                          <m:t>+</m:t>
                        </m:r>
                        <m:r>
                          <a:rPr lang="en-US" sz="1800" i="1" noProof="0" smtClean="0"/>
                          <m:t>𝑦</m:t>
                        </m:r>
                        <m:r>
                          <a:rPr lang="en-US" sz="1800" noProof="0" smtClean="0"/>
                          <m:t>=</m:t>
                        </m:r>
                        <m:r>
                          <a:rPr lang="en-US" sz="1800" noProof="0" smtClean="0"/>
                          <m:t>3</m:t>
                        </m:r>
                        <m:r>
                          <a:rPr lang="en-US" sz="1800" noProof="0" smtClean="0"/>
                          <m:t>/</m:t>
                        </m:r>
                        <m:r>
                          <a:rPr lang="en-US" sz="1800" noProof="0" smtClean="0"/>
                          <m:t>2</m:t>
                        </m:r>
                      </m:e>
                    </m:d>
                  </m:oMath>
                </a14:m>
                <a:r>
                  <a:rPr lang="en-US" sz="1800" noProof="0" dirty="0"/>
                  <a:t>.</a:t>
                </a:r>
              </a:p>
              <a:p>
                <a:pPr lvl="1"/>
                <a:r>
                  <a:rPr lang="en-US" sz="1800" noProof="0" dirty="0"/>
                  <a:t>Students confuse an impossible event with an event of probability zero.</a:t>
                </a:r>
              </a:p>
              <a:p>
                <a:endParaRPr lang="en-US" sz="2400" dirty="0"/>
              </a:p>
              <a:p>
                <a:pPr marL="0" indent="0" algn="r">
                  <a:lnSpc>
                    <a:spcPct val="100000"/>
                  </a:lnSpc>
                  <a:spcAft>
                    <a:spcPts val="600"/>
                  </a:spcAft>
                  <a:buNone/>
                  <a:defRPr/>
                </a:pPr>
                <a:endParaRPr lang="en-US" sz="1800" dirty="0">
                  <a:latin typeface="Segoe UI" panose="020B0502040204020203" pitchFamily="34" charset="0"/>
                  <a:cs typeface="Segoe UI" panose="020B0502040204020203" pitchFamily="34" charset="0"/>
                </a:endParaRPr>
              </a:p>
            </p:txBody>
          </p:sp>
        </mc:Choice>
        <mc:Fallback>
          <p:sp>
            <p:nvSpPr>
              <p:cNvPr id="38" name="Zástupný symbol obsahu 17">
                <a:extLst>
                  <a:ext uri="{FF2B5EF4-FFF2-40B4-BE49-F238E27FC236}">
                    <a16:creationId xmlns:a16="http://schemas.microsoft.com/office/drawing/2014/main" id="{DD5B25EB-A88D-8F34-B8EC-BED00225F129}"/>
                  </a:ext>
                </a:extLst>
              </p:cNvPr>
              <p:cNvSpPr txBox="1">
                <a:spLocks noRot="1" noChangeAspect="1" noMove="1" noResize="1" noEditPoints="1" noAdjustHandles="1" noChangeArrowheads="1" noChangeShapeType="1" noTextEdit="1"/>
              </p:cNvSpPr>
              <p:nvPr/>
            </p:nvSpPr>
            <p:spPr>
              <a:xfrm>
                <a:off x="620598" y="1401887"/>
                <a:ext cx="8822524" cy="4885236"/>
              </a:xfrm>
              <a:prstGeom prst="rect">
                <a:avLst/>
              </a:prstGeom>
              <a:blipFill>
                <a:blip r:embed="rId3"/>
                <a:stretch>
                  <a:fillRect l="-484" t="-1623" b="-6991"/>
                </a:stretch>
              </a:blipFill>
            </p:spPr>
            <p:txBody>
              <a:bodyPr/>
              <a:lstStyle/>
              <a:p>
                <a:r>
                  <a:rPr lang="sk-SK">
                    <a:noFill/>
                  </a:rPr>
                  <a:t> </a:t>
                </a:r>
              </a:p>
            </p:txBody>
          </p:sp>
        </mc:Fallback>
      </mc:AlternateContent>
      <p:sp>
        <p:nvSpPr>
          <p:cNvPr id="4" name="Slide Number Placeholder 3">
            <a:extLst>
              <a:ext uri="{FF2B5EF4-FFF2-40B4-BE49-F238E27FC236}">
                <a16:creationId xmlns:a16="http://schemas.microsoft.com/office/drawing/2014/main" id="{17A25A44-181C-CFE0-F64F-D421F221516F}"/>
              </a:ext>
            </a:extLst>
          </p:cNvPr>
          <p:cNvSpPr>
            <a:spLocks noGrp="1"/>
          </p:cNvSpPr>
          <p:nvPr>
            <p:ph type="sldNum" sz="quarter" idx="4"/>
          </p:nvPr>
        </p:nvSpPr>
        <p:spPr>
          <a:xfrm>
            <a:off x="9296400" y="6203952"/>
            <a:ext cx="2352126" cy="365125"/>
          </a:xfrm>
        </p:spPr>
        <p:txBody>
          <a:bodyPr/>
          <a:lstStyle/>
          <a:p>
            <a:pPr rtl="0"/>
            <a:fld id="{9860EDB8-5305-433F-BE41-D7A86D811DB3}" type="slidenum">
              <a:rPr lang="sk-SK" noProof="0" smtClean="0"/>
              <a:pPr rtl="0"/>
              <a:t>9</a:t>
            </a:fld>
            <a:endParaRPr lang="sk-SK" noProof="0" dirty="0"/>
          </a:p>
        </p:txBody>
      </p:sp>
    </p:spTree>
    <p:extLst>
      <p:ext uri="{BB962C8B-B14F-4D97-AF65-F5344CB8AC3E}">
        <p14:creationId xmlns:p14="http://schemas.microsoft.com/office/powerpoint/2010/main" val="23588724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Uvítací doku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32_TF10001108_Win32" id="{05232AC9-756A-4660-8C58-923E582F6B2D}" vid="{0C448F36-3E52-43EA-A610-F07B9ABE8369}"/>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{7FDA2B17-3D0D-4404-A22A-975C9FC3AAA1}TF2989475c-5427-4edb-9ec1-00f4ce72165b410f6ac3_win32-f96ec695b2df</Template>
  <TotalTime>232</TotalTime>
  <Words>3870</Words>
  <Application>Microsoft Office PowerPoint</Application>
  <PresentationFormat>Widescreen</PresentationFormat>
  <Paragraphs>227</Paragraphs>
  <Slides>24</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 Math</vt:lpstr>
      <vt:lpstr>Courier New</vt:lpstr>
      <vt:lpstr>Segoe UI</vt:lpstr>
      <vt:lpstr>Segoe UI Light</vt:lpstr>
      <vt:lpstr>Uvítací dokument</vt:lpstr>
      <vt:lpstr>PowerPoint Presentation</vt:lpstr>
      <vt:lpstr>Misconceptions in Probability Learning</vt:lpstr>
      <vt:lpstr>Historical Misconception: d’Alembert’s Error</vt:lpstr>
      <vt:lpstr>Addressing Misconceptions in Probability</vt:lpstr>
      <vt:lpstr>Innovative approaches to teaching probability</vt:lpstr>
      <vt:lpstr>PowerPoint Presentation</vt:lpstr>
      <vt:lpstr>PowerPoint Presentation</vt:lpstr>
      <vt:lpstr>Geometric probability: Franc-carreau (Fair-square)</vt:lpstr>
      <vt:lpstr>Geometric probability: misconceptions</vt:lpstr>
      <vt:lpstr>Conditional probability: Visualisations in Cabs’ Problem</vt:lpstr>
      <vt:lpstr>Visualizations in Cabs’ Problem</vt:lpstr>
      <vt:lpstr>Conditional probability: misconceptions</vt:lpstr>
      <vt:lpstr>Expected value: Dices with modified numbering</vt:lpstr>
      <vt:lpstr>Expected value: misconceptions</vt:lpstr>
      <vt:lpstr>PowerPoint Presentation</vt:lpstr>
      <vt:lpstr>Overview of Collected Teacher Feedback</vt:lpstr>
      <vt:lpstr>Feedback on the materials on expected value</vt:lpstr>
      <vt:lpstr>Feedback on the materials on conditional probability 1</vt:lpstr>
      <vt:lpstr>Feedback on the materials on conditional probability 2</vt:lpstr>
      <vt:lpstr>PowerPoint Presentation</vt:lpstr>
      <vt:lpstr>Future Work</vt:lpstr>
      <vt:lpstr>Resources</vt:lpstr>
      <vt:lpstr>Resources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Vankúš Peter</dc:creator>
  <cp:keywords/>
  <cp:lastModifiedBy>Vankúš Peter</cp:lastModifiedBy>
  <cp:revision>7</cp:revision>
  <dcterms:created xsi:type="dcterms:W3CDTF">2025-11-22T13:38:46Z</dcterms:created>
  <dcterms:modified xsi:type="dcterms:W3CDTF">2025-11-22T17:30:53Z</dcterms:modified>
  <cp:version/>
</cp:coreProperties>
</file>