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8" r:id="rId3"/>
    <p:sldId id="502" r:id="rId4"/>
    <p:sldId id="385" r:id="rId5"/>
    <p:sldId id="494" r:id="rId6"/>
    <p:sldId id="282" r:id="rId7"/>
    <p:sldId id="495" r:id="rId8"/>
    <p:sldId id="493" r:id="rId9"/>
    <p:sldId id="281" r:id="rId10"/>
    <p:sldId id="492" r:id="rId11"/>
    <p:sldId id="496" r:id="rId12"/>
    <p:sldId id="503" r:id="rId13"/>
    <p:sldId id="505" r:id="rId14"/>
    <p:sldId id="396" r:id="rId15"/>
    <p:sldId id="497" r:id="rId16"/>
    <p:sldId id="400" r:id="rId17"/>
    <p:sldId id="397" r:id="rId18"/>
    <p:sldId id="402" r:id="rId19"/>
    <p:sldId id="405" r:id="rId20"/>
    <p:sldId id="498" r:id="rId21"/>
    <p:sldId id="490" r:id="rId22"/>
    <p:sldId id="489" r:id="rId23"/>
    <p:sldId id="412" r:id="rId24"/>
    <p:sldId id="413" r:id="rId25"/>
    <p:sldId id="418" r:id="rId26"/>
    <p:sldId id="419" r:id="rId27"/>
    <p:sldId id="424" r:id="rId28"/>
    <p:sldId id="500" r:id="rId29"/>
    <p:sldId id="501" r:id="rId30"/>
    <p:sldId id="436" r:id="rId31"/>
    <p:sldId id="437" r:id="rId32"/>
    <p:sldId id="484" r:id="rId33"/>
    <p:sldId id="440" r:id="rId34"/>
    <p:sldId id="491" r:id="rId35"/>
    <p:sldId id="499" r:id="rId36"/>
    <p:sldId id="472" r:id="rId37"/>
    <p:sldId id="273" r:id="rId38"/>
  </p:sldIdLst>
  <p:sldSz cx="9144000" cy="6858000" type="screen4x3"/>
  <p:notesSz cx="9926638" cy="6797675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249" autoAdjust="0"/>
  </p:normalViewPr>
  <p:slideViewPr>
    <p:cSldViewPr>
      <p:cViewPr varScale="1">
        <p:scale>
          <a:sx n="59" d="100"/>
          <a:sy n="59" d="100"/>
        </p:scale>
        <p:origin x="9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62E24C1-0C04-8FF9-086A-9EF612555D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F8FEF7-8BA8-0462-5AA2-CDFA6B3B05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8ACD55D-3F67-C85B-D461-E764F8FFC0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8960AFB-1724-7ABA-1F1E-2E30130A13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E9EE25-2DA4-4143-B3F9-41FC477E0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9662331-D662-0803-35DE-2011B46C39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F2E03D3-3C60-CAAF-5ECE-118EA9FA41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182E5B2-B430-E365-84F9-430AE266A1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1627A4C-357F-8781-612B-B796C17C14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E7D7CCC3-7170-2E90-7632-E37E5E1B11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A2995924-B85C-4146-0BBE-9319D038F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641CF-3AB8-4EA6-B82E-35C073FD5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1971A9A-CBE1-633C-6F82-30CEFDBF9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43A094-B2CB-4299-A250-F67F71FE075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F952827-E5D1-5250-4AAE-8E9344AFE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648ABEA-A56C-7334-2BF3-47FDBEC56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k-SK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obrazu snímky 1">
            <a:extLst>
              <a:ext uri="{FF2B5EF4-FFF2-40B4-BE49-F238E27FC236}">
                <a16:creationId xmlns:a16="http://schemas.microsoft.com/office/drawing/2014/main" id="{FD94EEA2-90E6-C39D-77A1-C0549112D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oznámok 2">
            <a:extLst>
              <a:ext uri="{FF2B5EF4-FFF2-40B4-BE49-F238E27FC236}">
                <a16:creationId xmlns:a16="http://schemas.microsoft.com/office/drawing/2014/main" id="{62E5AE4E-9EBD-B4C1-C88F-82CD77F9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>
              <a:latin typeface="Arial" panose="020B0604020202020204" pitchFamily="34" charset="0"/>
            </a:endParaRPr>
          </a:p>
        </p:txBody>
      </p:sp>
      <p:sp>
        <p:nvSpPr>
          <p:cNvPr id="10244" name="Zástupný symbol čísla snímky 3">
            <a:extLst>
              <a:ext uri="{FF2B5EF4-FFF2-40B4-BE49-F238E27FC236}">
                <a16:creationId xmlns:a16="http://schemas.microsoft.com/office/drawing/2014/main" id="{01AAC9E8-9954-A983-D090-6F6356231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F700F-E3C5-4C40-B88B-325640B6BFB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73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428B735-7862-13F7-9377-0D5E8E5415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B77B67-785F-4496-95C7-8085206C5A2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5831B0E-72A5-4B57-F5EE-6D8C99A9C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BA2EF4B-6042-E954-13EF-B0CDDD93E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6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D1C7-8E9F-FED4-2500-84390C119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BFC24E1-863B-A194-9E7F-959F87DF1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B77B67-785F-4496-95C7-8085206C5A2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8472DAD-ED4D-005D-2866-C730EEF0E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97C16F0-20B9-075F-30FB-816FBCBF5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3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213353C-59CF-44D1-9919-31616814F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9260072-D05B-A983-C78E-B7EE6FAE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1DD8107-1A31-219F-A7DB-1E8E9BF6F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083F9E-2A72-45DD-A8EA-91AAA69C066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213353C-59CF-44D1-9919-31616814F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9260072-D05B-A983-C78E-B7EE6FAE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1DD8107-1A31-219F-A7DB-1E8E9BF6F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083F9E-2A72-45DD-A8EA-91AAA69C066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099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BA995EA-3AA6-31F8-93F1-CA6480219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8B338D7-B596-5106-64C1-14FCD84AC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DFF7372-3839-12E0-9E74-C81306BDD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61752A-9A3A-408D-9FCA-2234C4FC04F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5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043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75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213353C-59CF-44D1-9919-31616814F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9260072-D05B-A983-C78E-B7EE6FAED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1DD8107-1A31-219F-A7DB-1E8E9BF6FB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083F9E-2A72-45DD-A8EA-91AAA69C066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98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obrazu snímky 1">
            <a:extLst>
              <a:ext uri="{FF2B5EF4-FFF2-40B4-BE49-F238E27FC236}">
                <a16:creationId xmlns:a16="http://schemas.microsoft.com/office/drawing/2014/main" id="{DA2CCACD-2B2A-0A00-5B76-1FC9F88FB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oznámok 2">
            <a:extLst>
              <a:ext uri="{FF2B5EF4-FFF2-40B4-BE49-F238E27FC236}">
                <a16:creationId xmlns:a16="http://schemas.microsoft.com/office/drawing/2014/main" id="{80FD4D73-A909-1957-9CE2-B04C4C46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dirty="0">
              <a:latin typeface="Arial" panose="020B0604020202020204" pitchFamily="34" charset="0"/>
            </a:endParaRPr>
          </a:p>
        </p:txBody>
      </p:sp>
      <p:sp>
        <p:nvSpPr>
          <p:cNvPr id="8196" name="Zástupný symbol čísla snímky 3">
            <a:extLst>
              <a:ext uri="{FF2B5EF4-FFF2-40B4-BE49-F238E27FC236}">
                <a16:creationId xmlns:a16="http://schemas.microsoft.com/office/drawing/2014/main" id="{AE47F2C6-A215-630B-BD17-6D84DA5CF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DBA05-B4D7-4346-B2D5-6EF65FF7F6D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1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EA3AE6C-7015-0EDA-AB61-D6B63FFCF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3A8BE70-2030-FD7D-C5F8-4E7A7B256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8814EBB-3521-797C-503F-333356C7F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F5AB94-8997-49AA-8A89-AD098FD6617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082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D5830CA-6495-76B9-CFAB-CE31BA182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2361445-BCA8-C8C9-C692-1F658E607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27F4BE3-FE84-62FD-FC37-F07E3227C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5EDA26-9C7F-4186-A1C3-626402F2B83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5E5FFA2-55E1-8F58-FF5C-08F05931E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F0362A0-D170-41DF-FECD-A874F32A6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D252AE0-3330-868F-F8EB-96D8C71F6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DDE78F-4666-4330-88AF-71130C0CE5E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94A1A41-E88D-EC38-4874-3FFB678D9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42EDC23-07D6-32B4-F036-8B7284BD0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AE741C2-2941-5E30-182B-455973C26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7B97BA-6734-4C10-8646-AFC515DA47A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3BDA716-6477-6342-DA02-F0DCC9C7F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78E9A40-6AF3-E195-248B-B7450FF38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7C6022F-C16D-F8CF-383E-00CF1AD19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86AF61-1FA7-4B49-9F52-A4403663646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E3BA762C-173C-991E-FF50-B9757E833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63794D8-06AE-CD69-8DAB-12D979880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E27B990-5B64-4E4A-1934-110A948E1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D99B96-066A-43CE-9D3A-6A8189C94B2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795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52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916570E-A0E0-DA7F-3833-7DE90947D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4870887-DEE0-537C-2080-B3C184E3B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956F8055-9965-EAC8-0148-72D581CDE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115143-1DFC-4891-B0E8-E4A8B54B525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obrazu snímky 1">
            <a:extLst>
              <a:ext uri="{FF2B5EF4-FFF2-40B4-BE49-F238E27FC236}">
                <a16:creationId xmlns:a16="http://schemas.microsoft.com/office/drawing/2014/main" id="{DA2CCACD-2B2A-0A00-5B76-1FC9F88FB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oznámok 2">
            <a:extLst>
              <a:ext uri="{FF2B5EF4-FFF2-40B4-BE49-F238E27FC236}">
                <a16:creationId xmlns:a16="http://schemas.microsoft.com/office/drawing/2014/main" id="{80FD4D73-A909-1957-9CE2-B04C4C46F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dirty="0">
              <a:latin typeface="Arial" panose="020B0604020202020204" pitchFamily="34" charset="0"/>
            </a:endParaRPr>
          </a:p>
        </p:txBody>
      </p:sp>
      <p:sp>
        <p:nvSpPr>
          <p:cNvPr id="8196" name="Zástupný symbol čísla snímky 3">
            <a:extLst>
              <a:ext uri="{FF2B5EF4-FFF2-40B4-BE49-F238E27FC236}">
                <a16:creationId xmlns:a16="http://schemas.microsoft.com/office/drawing/2014/main" id="{AE47F2C6-A215-630B-BD17-6D84DA5CF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5DBA05-B4D7-4346-B2D5-6EF65FF7F6DE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404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E6B0B90-C873-DD29-7E9E-887FCF6D4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9E576A2-0CB4-7E63-E7A1-DAB96504B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9BF72AF-B5B0-676F-FBB3-41E37FDD5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FDBD36-5E80-48A7-B044-975FD4201F6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80916BD-70B8-B46B-1118-93D9B4441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4C983991-2C2E-7311-99F1-BCA269EB9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515FBB61-489D-BC6E-3BEA-D43A83211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C02B24-23DD-4159-87FC-1B1886C86A9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9E7392FE-65F0-A2D1-077C-791BAC7A8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B1DD7B4C-7A12-CEAE-D160-7DEB4F46F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A5A1786-BA7C-9A3B-CB19-FA752ABCA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F89B87-4D93-46EF-96E8-D47926F6A34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A16D4-339C-6508-D091-A163DFFE7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70CF0A0F-715C-98AD-EDBB-BBC3B155F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B9511539-852D-BFA4-C4B4-1E31A7F78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55253FB2-F0B5-F32E-8307-E664A18F7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F89B87-4D93-46EF-96E8-D47926F6A34B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599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80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FDFB5FFF-531C-412D-3586-EF38F0AA6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6706FE4-F107-E526-A4F8-907A00040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5A9ACC13-7B5B-C086-ECED-62313AE5C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316D14-71A8-4302-B3EE-02183D855FE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obrazu snímky 1">
            <a:extLst>
              <a:ext uri="{FF2B5EF4-FFF2-40B4-BE49-F238E27FC236}">
                <a16:creationId xmlns:a16="http://schemas.microsoft.com/office/drawing/2014/main" id="{61D9C79C-5371-2E11-5636-AF869CCAE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oznámok 2">
            <a:extLst>
              <a:ext uri="{FF2B5EF4-FFF2-40B4-BE49-F238E27FC236}">
                <a16:creationId xmlns:a16="http://schemas.microsoft.com/office/drawing/2014/main" id="{7238C720-AFD6-A5EA-F330-9915F473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7588" name="Zástupný symbol čísla snímky 3">
            <a:extLst>
              <a:ext uri="{FF2B5EF4-FFF2-40B4-BE49-F238E27FC236}">
                <a16:creationId xmlns:a16="http://schemas.microsoft.com/office/drawing/2014/main" id="{7EB95383-68B8-B691-F373-2C8F934B9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64C497-70AD-4836-91A6-9AFAB1F3ECF5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obrazu snímky 1">
            <a:extLst>
              <a:ext uri="{FF2B5EF4-FFF2-40B4-BE49-F238E27FC236}">
                <a16:creationId xmlns:a16="http://schemas.microsoft.com/office/drawing/2014/main" id="{FD94EEA2-90E6-C39D-77A1-C0549112D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oznámok 2">
            <a:extLst>
              <a:ext uri="{FF2B5EF4-FFF2-40B4-BE49-F238E27FC236}">
                <a16:creationId xmlns:a16="http://schemas.microsoft.com/office/drawing/2014/main" id="{62E5AE4E-9EBD-B4C1-C88F-82CD77F9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>
              <a:latin typeface="Arial" panose="020B0604020202020204" pitchFamily="34" charset="0"/>
            </a:endParaRPr>
          </a:p>
        </p:txBody>
      </p:sp>
      <p:sp>
        <p:nvSpPr>
          <p:cNvPr id="10244" name="Zástupný symbol čísla snímky 3">
            <a:extLst>
              <a:ext uri="{FF2B5EF4-FFF2-40B4-BE49-F238E27FC236}">
                <a16:creationId xmlns:a16="http://schemas.microsoft.com/office/drawing/2014/main" id="{01AAC9E8-9954-A983-D090-6F6356231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F700F-E3C5-4C40-B88B-325640B6BFB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obrazu snímky 1">
            <a:extLst>
              <a:ext uri="{FF2B5EF4-FFF2-40B4-BE49-F238E27FC236}">
                <a16:creationId xmlns:a16="http://schemas.microsoft.com/office/drawing/2014/main" id="{FD94EEA2-90E6-C39D-77A1-C0549112D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oznámok 2">
            <a:extLst>
              <a:ext uri="{FF2B5EF4-FFF2-40B4-BE49-F238E27FC236}">
                <a16:creationId xmlns:a16="http://schemas.microsoft.com/office/drawing/2014/main" id="{62E5AE4E-9EBD-B4C1-C88F-82CD77F9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>
              <a:latin typeface="Arial" panose="020B0604020202020204" pitchFamily="34" charset="0"/>
            </a:endParaRPr>
          </a:p>
        </p:txBody>
      </p:sp>
      <p:sp>
        <p:nvSpPr>
          <p:cNvPr id="10244" name="Zástupný symbol čísla snímky 3">
            <a:extLst>
              <a:ext uri="{FF2B5EF4-FFF2-40B4-BE49-F238E27FC236}">
                <a16:creationId xmlns:a16="http://schemas.microsoft.com/office/drawing/2014/main" id="{01AAC9E8-9954-A983-D090-6F6356231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F700F-E3C5-4C40-B88B-325640B6BFB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18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obrazu snímky 1">
            <a:extLst>
              <a:ext uri="{FF2B5EF4-FFF2-40B4-BE49-F238E27FC236}">
                <a16:creationId xmlns:a16="http://schemas.microsoft.com/office/drawing/2014/main" id="{9C47FB9D-B1BC-8DA2-608B-C1DECBCAF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oznámok 2">
            <a:extLst>
              <a:ext uri="{FF2B5EF4-FFF2-40B4-BE49-F238E27FC236}">
                <a16:creationId xmlns:a16="http://schemas.microsoft.com/office/drawing/2014/main" id="{D5EE4815-DBB7-3E86-E755-EB7EFA00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 dirty="0">
              <a:latin typeface="Arial" panose="020B0604020202020204" pitchFamily="34" charset="0"/>
            </a:endParaRPr>
          </a:p>
        </p:txBody>
      </p:sp>
      <p:sp>
        <p:nvSpPr>
          <p:cNvPr id="12292" name="Zástupný symbol čísla snímky 3">
            <a:extLst>
              <a:ext uri="{FF2B5EF4-FFF2-40B4-BE49-F238E27FC236}">
                <a16:creationId xmlns:a16="http://schemas.microsoft.com/office/drawing/2014/main" id="{6519F9BC-F057-7A0C-9319-1F0E15D6D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DD7C0-E877-4A6B-8F9A-0ECE4B90CFC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obrazu snímky 1">
            <a:extLst>
              <a:ext uri="{FF2B5EF4-FFF2-40B4-BE49-F238E27FC236}">
                <a16:creationId xmlns:a16="http://schemas.microsoft.com/office/drawing/2014/main" id="{FD94EEA2-90E6-C39D-77A1-C0549112D1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oznámok 2">
            <a:extLst>
              <a:ext uri="{FF2B5EF4-FFF2-40B4-BE49-F238E27FC236}">
                <a16:creationId xmlns:a16="http://schemas.microsoft.com/office/drawing/2014/main" id="{62E5AE4E-9EBD-B4C1-C88F-82CD77F9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en-US">
              <a:latin typeface="Arial" panose="020B0604020202020204" pitchFamily="34" charset="0"/>
            </a:endParaRPr>
          </a:p>
        </p:txBody>
      </p:sp>
      <p:sp>
        <p:nvSpPr>
          <p:cNvPr id="10244" name="Zástupný symbol čísla snímky 3">
            <a:extLst>
              <a:ext uri="{FF2B5EF4-FFF2-40B4-BE49-F238E27FC236}">
                <a16:creationId xmlns:a16="http://schemas.microsoft.com/office/drawing/2014/main" id="{01AAC9E8-9954-A983-D090-6F6356231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1F700F-E3C5-4C40-B88B-325640B6BFB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34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641CF-3AB8-4EA6-B82E-35C073FD577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06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>
            <a:extLst>
              <a:ext uri="{FF2B5EF4-FFF2-40B4-BE49-F238E27FC236}">
                <a16:creationId xmlns:a16="http://schemas.microsoft.com/office/drawing/2014/main" id="{6E3DBF20-C544-FA59-9782-136B78726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>
            <a:extLst>
              <a:ext uri="{FF2B5EF4-FFF2-40B4-BE49-F238E27FC236}">
                <a16:creationId xmlns:a16="http://schemas.microsoft.com/office/drawing/2014/main" id="{DC96A2E6-CDCD-53F0-61F5-700E68FAE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sk-SK" dirty="0">
              <a:latin typeface="Arial" panose="020B0604020202020204" pitchFamily="34" charset="0"/>
            </a:endParaRPr>
          </a:p>
        </p:txBody>
      </p:sp>
      <p:sp>
        <p:nvSpPr>
          <p:cNvPr id="16388" name="Zástupný symbol čísla snímky 3">
            <a:extLst>
              <a:ext uri="{FF2B5EF4-FFF2-40B4-BE49-F238E27FC236}">
                <a16:creationId xmlns:a16="http://schemas.microsoft.com/office/drawing/2014/main" id="{759D2E85-4BC8-66ED-DDD6-37057372B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0BEB1-7502-4886-AD52-2BBBD6E1352A}" type="slidenum">
              <a:rPr lang="en-US" altLang="sk-SK" smtClean="0"/>
              <a:pPr/>
              <a:t>9</a:t>
            </a:fld>
            <a:endParaRPr lang="en-US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25419B-507F-0146-BE24-0C5AD5265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4748236A-18A0-8DE0-DD5C-F4E0FB439B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75705A6-EF7F-6D8F-2B83-F2E4F6B70C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E2EC6FC-6E90-2ECE-844D-5A5642D63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C2258EC8-544C-413B-EDAE-7A79E3A7BC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D9AA695A-3E71-3D88-1963-EEF3CB82A0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6B5370D1-14F7-C742-4B7C-E6B7D8F3EC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D534FA02-7473-B480-FFF9-99EF998C57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3DA6F43F-6699-0CB2-E397-25FA92F4AF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B39E3F43-F5F5-3022-6991-A5507FA9C2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D0F5DA14-FB04-8DA2-B06A-EC257DD3DB3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1FBE1480-3071-3E60-00E6-C903814AE4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B1FD2D80-E45E-267F-8495-2AD1987D4A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912BAD0F-86C8-8B4D-2E95-04C95F78EA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FBDA342-C625-BC3A-2759-656A2A283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5962CAD6-737E-0FB5-35F4-799A375CF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D2A6459-57CB-3BD5-BCBB-12EE1CE39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4567-3D5D-47B4-BAFA-763078BBB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2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4269A87-7BDA-9CE0-9C8F-77F14F27D4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5591AB-FDA6-4622-EC68-4921F0D26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1B6E-21CE-46A3-A3D2-360D8E15F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5FED517-2C85-1392-4487-28DEA256CC7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6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F6EFA7D-5558-DE94-0364-72352640F9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5C5B04-8A44-9140-A14F-BA9AFFA68F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E033-297E-4BDA-A5C2-39A356F63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62E1A4B-9991-F287-E886-A4B231DE64E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C5A2E0-7282-658F-AE1C-1F77D4FE2A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DD5647-EBFA-0771-B0CB-05267A5D76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934B-3E56-4E60-A375-CFB247A0C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E8A7608-364A-125E-89F6-3B356F767BB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2F7E0AB-71DA-6EA4-8C14-826B90BDBC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E61622-9D55-75F0-ADF8-FA30AF429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8A93-262D-46FD-96DA-205F3D60B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7EA5B07-33ED-6A33-3EB8-5673031EE6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2315F0-727F-AA59-8520-96E5B88E3A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5D58CF-5987-2D22-7DBE-7449EDE150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23A9-D33A-45FF-AD43-ABA1EEFC6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ACDA5C1-F505-C617-764A-72A11D87CC1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BBBFFD-0367-C35B-A9F8-02DDF5050E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8D5743-E10D-968E-78C2-EE7C5E1F4E6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4B689-BAF2-42B8-AD7C-6AFF491BA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99A4B2-1BE4-7623-DF7D-362409AC94E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E15BF6-7F8F-B4F5-D1D9-B705A07CB8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C0C40-1396-A954-66A2-46FB6CB8AE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5D816-F209-4A56-B203-303F98201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92CB77B-67F0-6BFF-4DAF-D642AD20507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46587BF-A1DE-531C-71B7-2F3615DE66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8C22882-F425-773B-35CC-CC772886E6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827B-CF6C-48EA-A79B-B7CBE5B43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DBC6120-568A-A964-6FAA-3BCD655731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607B2F-83EB-F4C2-2ACD-C3A8ABC477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1ECBCE-EA73-7B56-2E47-DA2B5037E3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130B-CC8C-4B7D-A950-21AF173F2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E1F374D-6955-B3AD-267E-7D1D736129E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4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BCEF2A-7717-2923-1F6F-B2EC4B6758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373E7C-3AB8-AE95-861A-3EE5163EBF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77F8-346C-43C6-BAE7-1E7AF069F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4633D5E-4825-C368-E3E1-79DFA25C7AE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1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0C8927C-3D5A-E8D4-998E-01EC0420EA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40E231-379E-1E57-E12F-C081990F03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B243CFAB-B259-49E2-982F-D6EB6FFC9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A575AFCD-A30F-7A0F-694E-1BA7807A292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213992C8-8849-B8DE-945F-F8C322857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F9B6207D-005E-8C69-4CD0-994954C31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115518CA-824A-4032-FBDB-1E455991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F2CCAB4D-CAE9-3AD9-94FF-81AAD9A0E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2CD6813E-919E-915B-30FE-35C9F114E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52F90149-6B22-DF6B-93AF-92E3BD384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ED303B63-F4A1-0BFC-34BC-C64F0717B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6F57F785-4F6D-9079-5D7E-92FC5CBE0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F284718D-4825-A564-D042-AE7ED54D1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81AA7B1B-5DF9-3150-EC8A-C991188EF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1E04EEC5-80D7-A36B-754E-033F59658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64" name="Rectangle 16">
            <a:extLst>
              <a:ext uri="{FF2B5EF4-FFF2-40B4-BE49-F238E27FC236}">
                <a16:creationId xmlns:a16="http://schemas.microsoft.com/office/drawing/2014/main" id="{E213FA76-5D37-A889-82ED-9E7A4BDB89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jpe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hyperlink" Target="http://www.youtube.com/watch?v=7_zzPBbXjWs" TargetMode="External"/><Relationship Id="rId10" Type="http://schemas.openxmlformats.org/officeDocument/2006/relationships/image" Target="../media/image70.jpeg"/><Relationship Id="rId4" Type="http://schemas.openxmlformats.org/officeDocument/2006/relationships/image" Target="../media/image65.jpeg"/><Relationship Id="rId9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4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6.jpeg"/><Relationship Id="rId4" Type="http://schemas.openxmlformats.org/officeDocument/2006/relationships/hyperlink" Target="http://www.youtube.com/watch?v=7_zzPBbXjW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_zzPBbXjW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9" Type="http://schemas.openxmlformats.org/officeDocument/2006/relationships/image" Target="../media/image38.png"/><Relationship Id="rId21" Type="http://schemas.openxmlformats.org/officeDocument/2006/relationships/image" Target="../media/image20.jpe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380B5C-486E-3A78-3C44-76774A158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2667000"/>
            <a:ext cx="7467600" cy="175260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cs typeface="Calibri" panose="020F0502020204030204" pitchFamily="34" charset="0"/>
              </a:rPr>
              <a:t>Research into pedagogical forms to support active learning</a:t>
            </a:r>
            <a:endParaRPr lang="sk-SK" altLang="en-US" sz="4800" dirty="0">
              <a:solidFill>
                <a:schemeClr val="bg1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8C77D32-A587-6F51-64DD-D48DE449A1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029200"/>
            <a:ext cx="6019800" cy="1524000"/>
          </a:xfrm>
        </p:spPr>
        <p:txBody>
          <a:bodyPr/>
          <a:lstStyle/>
          <a:p>
            <a:pPr algn="r" eaLnBrk="1" hangingPunct="1"/>
            <a:endParaRPr lang="sk-SK" altLang="en-US" sz="2000"/>
          </a:p>
          <a:p>
            <a:pPr algn="r" eaLnBrk="1" hangingPunct="1"/>
            <a:r>
              <a:rPr lang="en-US" altLang="en-US" sz="2000"/>
              <a:t>Zuzana Kubincov</a:t>
            </a:r>
            <a:r>
              <a:rPr lang="sk-SK" altLang="en-US" sz="2000"/>
              <a:t>á</a:t>
            </a:r>
            <a:endParaRPr lang="en-US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75CCF0-D4CC-E2E7-B7BC-3A9C61D9E97F}"/>
              </a:ext>
            </a:extLst>
          </p:cNvPr>
          <p:cNvSpPr txBox="1"/>
          <p:nvPr/>
        </p:nvSpPr>
        <p:spPr>
          <a:xfrm>
            <a:off x="2590800" y="64008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/>
              <a:t>MatFyz</a:t>
            </a:r>
            <a:r>
              <a:rPr lang="sk-SK" sz="1600" dirty="0"/>
              <a:t> CONNECTIONS 2025</a:t>
            </a:r>
            <a:endParaRPr lang="en-GB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624F9-20A0-4E96-9438-0E80236E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76" y="2426193"/>
            <a:ext cx="1276350" cy="714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2915E0-9127-4A1B-B549-48D3937E9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08" y="5027177"/>
            <a:ext cx="2508584" cy="393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1086F-63D4-4819-ACB4-09CBE2E7C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5" y="5665922"/>
            <a:ext cx="2344573" cy="557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4C91CF-50A9-4ADE-933F-0598119F8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29" y="1521447"/>
            <a:ext cx="1409700" cy="5204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B7CB3A-AB85-4F9B-9A17-7DAFA9A0E2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9" y="1359311"/>
            <a:ext cx="1326960" cy="714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96AA29-C0C6-4A81-8F24-6CCC58D98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29" y="3333544"/>
            <a:ext cx="1514475" cy="7572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34094F-C1C4-4150-A32C-BA5E59B0C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81" y="2269530"/>
            <a:ext cx="2266374" cy="239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EB369A-86F2-4B3C-B85F-9A18325D0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11" y="694456"/>
            <a:ext cx="1885950" cy="469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F622CD-B7D5-407E-9690-AE418FC019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02415"/>
            <a:ext cx="1183127" cy="2892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F0334C-6884-4E56-98FB-E1EA383917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42" y="871377"/>
            <a:ext cx="1376363" cy="16066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A9FB69-5144-49F5-B838-8A576FC6B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7" y="3628101"/>
            <a:ext cx="1071563" cy="10715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A78ACAE-CC5C-4A73-9DD7-BC3F138308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15" y="1319464"/>
            <a:ext cx="1588901" cy="7944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F6B114-2DA6-4397-BA0D-A51D06924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62" y="5291682"/>
            <a:ext cx="1429492" cy="3684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CEC3D7A-AA99-459A-8359-474E838014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58" y="4378583"/>
            <a:ext cx="1528763" cy="10359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B6A034-5DC5-49C6-B3BC-C9199A4CEA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98" y="5702667"/>
            <a:ext cx="1548281" cy="646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783212-5D0A-4401-8E1D-2A6D9A9D71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1" y="506136"/>
            <a:ext cx="1687760" cy="781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5A1F88-5823-4759-856F-5240D599B7D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9" y="357753"/>
            <a:ext cx="1727335" cy="107654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3487797-D454-498C-9ADF-9B238519B8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4" y="1705141"/>
            <a:ext cx="1351655" cy="7569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35D715-74E1-4C21-BF5E-436CEF46F6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62" y="3265725"/>
            <a:ext cx="1557140" cy="15571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6ACF71D-6129-4CE4-8DE6-F94312927E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48" y="2542743"/>
            <a:ext cx="2676525" cy="4797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B49C21-842E-4666-B9AD-E00AD5992B5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91" y="3188093"/>
            <a:ext cx="1870671" cy="33530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F3FEB1-0908-4761-A237-ED7420EBD0A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62" y="5969879"/>
            <a:ext cx="2857500" cy="32861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C5D95BA-D715-4B7D-8C16-E6B5CA054A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86" y="3914102"/>
            <a:ext cx="1670204" cy="10409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BAA3A95-211E-4234-BDF7-96130E119E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69" y="3326725"/>
            <a:ext cx="1720630" cy="7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D4F9CC4A-98B8-0CB3-4B67-6FD16889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0"/>
            <a:ext cx="8458200" cy="4953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altLang="en-US" sz="6000" cap="all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sk-SK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Motiva</a:t>
            </a:r>
            <a:r>
              <a:rPr lang="en-US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tion</a:t>
            </a:r>
            <a:endParaRPr lang="sk-SK" altLang="en-US" sz="4800" cap="all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sk-SK" altLang="en-US" sz="2800" dirty="0"/>
          </a:p>
          <a:p>
            <a:pPr>
              <a:defRPr/>
            </a:pPr>
            <a:endParaRPr lang="sk-SK" altLang="en-US" sz="2800" dirty="0"/>
          </a:p>
          <a:p>
            <a:pPr>
              <a:defRPr/>
            </a:pPr>
            <a:r>
              <a:rPr lang="sk-SK" altLang="en-US" sz="2800" dirty="0" err="1">
                <a:solidFill>
                  <a:schemeClr val="bg1">
                    <a:lumMod val="65000"/>
                  </a:schemeClr>
                </a:solidFill>
              </a:rPr>
              <a:t>Educational</a:t>
            </a:r>
            <a:r>
              <a:rPr lang="sk-SK" alt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altLang="en-US" sz="2800" dirty="0" err="1">
                <a:solidFill>
                  <a:schemeClr val="bg1">
                    <a:lumMod val="65000"/>
                  </a:schemeClr>
                </a:solidFill>
              </a:rPr>
              <a:t>theories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 err="1">
                <a:solidFill>
                  <a:schemeClr val="accent5">
                    <a:lumMod val="25000"/>
                  </a:schemeClr>
                </a:solidFill>
              </a:rPr>
              <a:t>Students</a:t>
            </a:r>
            <a:endParaRPr lang="sk-SK" altLang="en-US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2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1953168-1C25-92A3-48FA-D6E3D2DE8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581400" cy="1143000"/>
          </a:xfrm>
        </p:spPr>
        <p:txBody>
          <a:bodyPr/>
          <a:lstStyle/>
          <a:p>
            <a:pPr eaLnBrk="1" hangingPunct="1"/>
            <a:r>
              <a:rPr lang="sk-SK" altLang="en-US" sz="4000" dirty="0" err="1"/>
              <a:t>Our</a:t>
            </a:r>
            <a:r>
              <a:rPr lang="sk-SK" altLang="en-US" sz="4000" dirty="0"/>
              <a:t> </a:t>
            </a:r>
            <a:r>
              <a:rPr lang="sk-SK" altLang="en-US" sz="4000" dirty="0" err="1"/>
              <a:t>students</a:t>
            </a:r>
            <a:br>
              <a:rPr lang="sk-SK" altLang="en-US" sz="4000" dirty="0"/>
            </a:br>
            <a:r>
              <a:rPr lang="sk-SK" altLang="en-US" sz="4000" dirty="0"/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ECD20DA-B334-0F00-9DCF-A4AB76A2D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1600" dirty="0"/>
              <a:t>				</a:t>
            </a:r>
            <a:r>
              <a:rPr lang="sk-SK" sz="1600" dirty="0">
                <a:solidFill>
                  <a:schemeClr val="bg1">
                    <a:lumMod val="50000"/>
                  </a:schemeClr>
                </a:solidFill>
              </a:rPr>
              <a:t>      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                        </a:t>
            </a:r>
            <a:r>
              <a:rPr lang="sk-SK" sz="16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k-SK" sz="900" dirty="0">
                <a:solidFill>
                  <a:schemeClr val="bg1">
                    <a:lumMod val="50000"/>
                  </a:schemeClr>
                </a:solidFill>
              </a:rPr>
              <a:t>http://www.123rf.com, http://fall11-eng-02.wikispaces.com</a:t>
            </a:r>
            <a:endParaRPr lang="sk-S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460" name="Obrázok 3" descr="Net_Generation1.jpg">
            <a:extLst>
              <a:ext uri="{FF2B5EF4-FFF2-40B4-BE49-F238E27FC236}">
                <a16:creationId xmlns:a16="http://schemas.microsoft.com/office/drawing/2014/main" id="{9EF9D21E-8212-1142-DADD-195E5CA78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40" y="1277486"/>
            <a:ext cx="2281061" cy="1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ok 8" descr="NetGeneration6.jpg">
            <a:extLst>
              <a:ext uri="{FF2B5EF4-FFF2-40B4-BE49-F238E27FC236}">
                <a16:creationId xmlns:a16="http://schemas.microsoft.com/office/drawing/2014/main" id="{A5986CC8-CA2D-BB6A-DB7E-7B2F6A2EE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49" y="4189754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ázok 9" descr="NetGeneration3.jpg">
            <a:hlinkClick r:id="rId5"/>
            <a:extLst>
              <a:ext uri="{FF2B5EF4-FFF2-40B4-BE49-F238E27FC236}">
                <a16:creationId xmlns:a16="http://schemas.microsoft.com/office/drawing/2014/main" id="{3D908480-D7EB-852B-91F1-4564AE3DC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933563"/>
            <a:ext cx="35147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ázok 10" descr="NetGeneration7.jpg">
            <a:extLst>
              <a:ext uri="{FF2B5EF4-FFF2-40B4-BE49-F238E27FC236}">
                <a16:creationId xmlns:a16="http://schemas.microsoft.com/office/drawing/2014/main" id="{B51D3A01-6B13-5C35-27D2-AE8E2F065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3593646"/>
            <a:ext cx="1628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ázok 11" descr="NetGeneration5.jpg">
            <a:extLst>
              <a:ext uri="{FF2B5EF4-FFF2-40B4-BE49-F238E27FC236}">
                <a16:creationId xmlns:a16="http://schemas.microsoft.com/office/drawing/2014/main" id="{6911AEEE-5DFF-F375-9ED2-E7A435EF4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37" y="4149158"/>
            <a:ext cx="15240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ok 12" descr="NetGeneration4.jpg">
            <a:extLst>
              <a:ext uri="{FF2B5EF4-FFF2-40B4-BE49-F238E27FC236}">
                <a16:creationId xmlns:a16="http://schemas.microsoft.com/office/drawing/2014/main" id="{6FDEF723-3C3E-50AE-9DA8-45A699FAF8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250496"/>
            <a:ext cx="14843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Obrázok 13" descr="NetGeneration8.jpg">
            <a:extLst>
              <a:ext uri="{FF2B5EF4-FFF2-40B4-BE49-F238E27FC236}">
                <a16:creationId xmlns:a16="http://schemas.microsoft.com/office/drawing/2014/main" id="{D90F9ABE-EFCC-1BE4-7352-68B02A813C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8" y="4112419"/>
            <a:ext cx="12811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Obrázok 15" descr="NetGeneration13.jpg">
            <a:extLst>
              <a:ext uri="{FF2B5EF4-FFF2-40B4-BE49-F238E27FC236}">
                <a16:creationId xmlns:a16="http://schemas.microsoft.com/office/drawing/2014/main" id="{198587B9-829E-8CCD-DFC6-424506917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00" y="1795462"/>
            <a:ext cx="1981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Obrázok 16" descr="NetGeneration12.jpg">
            <a:extLst>
              <a:ext uri="{FF2B5EF4-FFF2-40B4-BE49-F238E27FC236}">
                <a16:creationId xmlns:a16="http://schemas.microsoft.com/office/drawing/2014/main" id="{B866DC7B-EC49-A3B1-0589-D90FFDE4DC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14" y="1014412"/>
            <a:ext cx="1600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E345885-FF1C-5B6C-2C0F-5E730596D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52" y="3076463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sk-SK" sz="6600" b="1" kern="0" dirty="0" err="1">
                <a:latin typeface="+mj-lt"/>
                <a:ea typeface="+mj-ea"/>
                <a:cs typeface="+mj-cs"/>
              </a:rPr>
              <a:t>Gen</a:t>
            </a:r>
            <a:r>
              <a:rPr lang="en-US" sz="6600" b="1" kern="0" dirty="0" err="1">
                <a:latin typeface="+mj-lt"/>
                <a:ea typeface="+mj-ea"/>
                <a:cs typeface="+mj-cs"/>
              </a:rPr>
              <a:t>eration</a:t>
            </a:r>
            <a:r>
              <a:rPr lang="sk-SK" sz="6600" b="1" kern="0" dirty="0">
                <a:latin typeface="+mj-lt"/>
                <a:ea typeface="+mj-ea"/>
                <a:cs typeface="+mj-cs"/>
              </a:rPr>
              <a:t> Z</a:t>
            </a:r>
          </a:p>
        </p:txBody>
      </p:sp>
      <p:pic>
        <p:nvPicPr>
          <p:cNvPr id="19470" name="Obrázok 14" descr="NetGeneration10.jpg">
            <a:extLst>
              <a:ext uri="{FF2B5EF4-FFF2-40B4-BE49-F238E27FC236}">
                <a16:creationId xmlns:a16="http://schemas.microsoft.com/office/drawing/2014/main" id="{F3F01922-02B2-4FC9-14E0-C4643929E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30" y="4580278"/>
            <a:ext cx="1600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6E5E-4528-A1FA-78D2-F479A37E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973F28-7EC1-CC9D-D1D2-76BEC06DC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581400" cy="1143000"/>
          </a:xfrm>
        </p:spPr>
        <p:txBody>
          <a:bodyPr/>
          <a:lstStyle/>
          <a:p>
            <a:pPr eaLnBrk="1" hangingPunct="1"/>
            <a:r>
              <a:rPr lang="sk-SK" altLang="en-US" sz="4000" dirty="0" err="1"/>
              <a:t>Our</a:t>
            </a:r>
            <a:r>
              <a:rPr lang="sk-SK" altLang="en-US" sz="4000" dirty="0"/>
              <a:t> </a:t>
            </a:r>
            <a:r>
              <a:rPr lang="sk-SK" altLang="en-US" sz="4000" dirty="0" err="1"/>
              <a:t>students</a:t>
            </a:r>
            <a:br>
              <a:rPr lang="sk-SK" altLang="en-US" sz="4000" dirty="0"/>
            </a:br>
            <a:r>
              <a:rPr lang="sk-SK" altLang="en-US" sz="4000" dirty="0"/>
              <a:t> </a:t>
            </a:r>
          </a:p>
        </p:txBody>
      </p:sp>
      <p:pic>
        <p:nvPicPr>
          <p:cNvPr id="19460" name="Obrázok 3" descr="Net_Generation1.jpg">
            <a:extLst>
              <a:ext uri="{FF2B5EF4-FFF2-40B4-BE49-F238E27FC236}">
                <a16:creationId xmlns:a16="http://schemas.microsoft.com/office/drawing/2014/main" id="{C55460E6-295E-1D2E-E135-37F924EA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40" y="1277486"/>
            <a:ext cx="2281061" cy="15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ázok 9" descr="NetGeneration3.jpg">
            <a:hlinkClick r:id="rId4"/>
            <a:extLst>
              <a:ext uri="{FF2B5EF4-FFF2-40B4-BE49-F238E27FC236}">
                <a16:creationId xmlns:a16="http://schemas.microsoft.com/office/drawing/2014/main" id="{C786BB25-45B8-2569-6B87-45C5A9B00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933563"/>
            <a:ext cx="35147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ok 12" descr="NetGeneration4.jpg">
            <a:extLst>
              <a:ext uri="{FF2B5EF4-FFF2-40B4-BE49-F238E27FC236}">
                <a16:creationId xmlns:a16="http://schemas.microsoft.com/office/drawing/2014/main" id="{0C3E5FDF-4007-A794-3D74-61FCBCC51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250496"/>
            <a:ext cx="14843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Obrázok 15" descr="NetGeneration13.jpg">
            <a:extLst>
              <a:ext uri="{FF2B5EF4-FFF2-40B4-BE49-F238E27FC236}">
                <a16:creationId xmlns:a16="http://schemas.microsoft.com/office/drawing/2014/main" id="{C43F398E-6CCD-CD12-51EE-92274DAED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00" y="1795462"/>
            <a:ext cx="1981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Obrázok 16" descr="NetGeneration12.jpg">
            <a:extLst>
              <a:ext uri="{FF2B5EF4-FFF2-40B4-BE49-F238E27FC236}">
                <a16:creationId xmlns:a16="http://schemas.microsoft.com/office/drawing/2014/main" id="{0780969E-5B07-E93C-0545-11E98B346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14" y="1014412"/>
            <a:ext cx="1600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89828168-D141-2A29-A0A7-155C0590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52" y="3076463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sk-SK" sz="6600" b="1" kern="0" dirty="0" err="1">
                <a:latin typeface="+mj-lt"/>
                <a:ea typeface="+mj-ea"/>
                <a:cs typeface="+mj-cs"/>
              </a:rPr>
              <a:t>Gen</a:t>
            </a:r>
            <a:r>
              <a:rPr lang="en-US" sz="6600" b="1" kern="0" dirty="0" err="1">
                <a:latin typeface="+mj-lt"/>
                <a:ea typeface="+mj-ea"/>
                <a:cs typeface="+mj-cs"/>
              </a:rPr>
              <a:t>eration</a:t>
            </a:r>
            <a:r>
              <a:rPr lang="sk-SK" sz="6600" b="1" kern="0" dirty="0">
                <a:latin typeface="+mj-lt"/>
                <a:ea typeface="+mj-ea"/>
                <a:cs typeface="+mj-cs"/>
              </a:rPr>
              <a:t> 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AEE55-42C7-71A4-D5F4-40482D4067F3}"/>
              </a:ext>
            </a:extLst>
          </p:cNvPr>
          <p:cNvSpPr txBox="1"/>
          <p:nvPr/>
        </p:nvSpPr>
        <p:spPr>
          <a:xfrm>
            <a:off x="304800" y="4267200"/>
            <a:ext cx="4267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SzPct val="75000"/>
              <a:defRPr/>
            </a:pPr>
            <a:r>
              <a:rPr lang="en-US" sz="2000" dirty="0">
                <a:latin typeface="+mn-lt"/>
                <a:cs typeface="+mn-cs"/>
              </a:rPr>
              <a:t>Their world:</a:t>
            </a: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G</a:t>
            </a:r>
            <a:r>
              <a:rPr lang="en-US" sz="2000" dirty="0">
                <a:latin typeface="+mn-lt"/>
                <a:cs typeface="+mn-cs"/>
              </a:rPr>
              <a:t>lobal networks</a:t>
            </a:r>
            <a:endParaRPr lang="sk-SK" sz="2000" dirty="0">
              <a:latin typeface="+mn-lt"/>
              <a:cs typeface="+mn-cs"/>
            </a:endParaRP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O</a:t>
            </a:r>
            <a:r>
              <a:rPr lang="en-US" sz="2000" dirty="0" err="1">
                <a:latin typeface="+mn-lt"/>
                <a:cs typeface="+mn-cs"/>
              </a:rPr>
              <a:t>nline</a:t>
            </a:r>
            <a:r>
              <a:rPr lang="en-US" sz="2000" dirty="0">
                <a:latin typeface="+mn-lt"/>
                <a:cs typeface="+mn-cs"/>
              </a:rPr>
              <a:t> communities</a:t>
            </a:r>
            <a:endParaRPr lang="sk-SK" sz="2000" dirty="0">
              <a:latin typeface="+mn-lt"/>
              <a:cs typeface="+mn-cs"/>
            </a:endParaRP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I</a:t>
            </a:r>
            <a:r>
              <a:rPr lang="en-US" sz="2000" dirty="0" err="1">
                <a:latin typeface="+mn-lt"/>
                <a:cs typeface="+mn-cs"/>
              </a:rPr>
              <a:t>nstant</a:t>
            </a:r>
            <a:r>
              <a:rPr lang="en-US" sz="2000" dirty="0">
                <a:latin typeface="+mn-lt"/>
                <a:cs typeface="+mn-cs"/>
              </a:rPr>
              <a:t> communication platforms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3B418-078D-1E08-7683-00816660E72B}"/>
              </a:ext>
            </a:extLst>
          </p:cNvPr>
          <p:cNvSpPr txBox="1"/>
          <p:nvPr/>
        </p:nvSpPr>
        <p:spPr>
          <a:xfrm>
            <a:off x="4895000" y="4267200"/>
            <a:ext cx="3791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Different</a:t>
            </a:r>
            <a:endParaRPr lang="sk-SK" sz="2000" dirty="0"/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E</a:t>
            </a:r>
            <a:r>
              <a:rPr lang="en-US" sz="2000" dirty="0" err="1">
                <a:latin typeface="+mn-lt"/>
                <a:cs typeface="+mn-cs"/>
              </a:rPr>
              <a:t>xperiences</a:t>
            </a:r>
            <a:r>
              <a:rPr lang="en-US" sz="2000" dirty="0">
                <a:latin typeface="+mn-lt"/>
                <a:cs typeface="+mn-cs"/>
              </a:rPr>
              <a:t> </a:t>
            </a:r>
            <a:endParaRPr lang="sk-SK" sz="2000" dirty="0">
              <a:latin typeface="+mn-lt"/>
              <a:cs typeface="+mn-cs"/>
            </a:endParaRP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E</a:t>
            </a:r>
            <a:r>
              <a:rPr lang="en-US" sz="2000" dirty="0" err="1">
                <a:latin typeface="+mn-lt"/>
                <a:cs typeface="+mn-cs"/>
              </a:rPr>
              <a:t>ducational</a:t>
            </a:r>
            <a:r>
              <a:rPr lang="en-US" sz="2000" dirty="0">
                <a:latin typeface="+mn-lt"/>
                <a:cs typeface="+mn-cs"/>
              </a:rPr>
              <a:t> preferences</a:t>
            </a:r>
            <a:endParaRPr lang="sk-SK" sz="2000" dirty="0">
              <a:latin typeface="+mn-lt"/>
              <a:cs typeface="+mn-cs"/>
            </a:endParaRP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C</a:t>
            </a:r>
            <a:r>
              <a:rPr lang="en-US" sz="2000" dirty="0" err="1">
                <a:latin typeface="+mn-lt"/>
                <a:cs typeface="+mn-cs"/>
              </a:rPr>
              <a:t>ollaboration</a:t>
            </a:r>
            <a:r>
              <a:rPr lang="en-US" sz="2000" dirty="0">
                <a:latin typeface="+mn-lt"/>
                <a:cs typeface="+mn-cs"/>
              </a:rPr>
              <a:t> patterns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63E28CE-80C6-D28F-59A6-EDC04773B32D}"/>
              </a:ext>
            </a:extLst>
          </p:cNvPr>
          <p:cNvSpPr/>
          <p:nvPr/>
        </p:nvSpPr>
        <p:spPr bwMode="auto">
          <a:xfrm>
            <a:off x="3886200" y="4648200"/>
            <a:ext cx="685800" cy="4924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1C7A0-7B48-CC27-508C-683B62C935C3}"/>
              </a:ext>
            </a:extLst>
          </p:cNvPr>
          <p:cNvSpPr txBox="1"/>
          <p:nvPr/>
        </p:nvSpPr>
        <p:spPr>
          <a:xfrm>
            <a:off x="2409400" y="4423371"/>
            <a:ext cx="4648200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They prefer</a:t>
            </a: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I</a:t>
            </a:r>
            <a:r>
              <a:rPr lang="en-US" sz="2000" dirty="0" err="1">
                <a:latin typeface="+mn-lt"/>
                <a:cs typeface="+mn-cs"/>
              </a:rPr>
              <a:t>nteractive</a:t>
            </a:r>
            <a:r>
              <a:rPr lang="en-US" sz="2000" dirty="0">
                <a:latin typeface="+mn-lt"/>
                <a:cs typeface="+mn-cs"/>
              </a:rPr>
              <a:t>, technology-oriented VLE </a:t>
            </a: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O</a:t>
            </a:r>
            <a:r>
              <a:rPr lang="en-US" sz="2000" dirty="0" err="1">
                <a:latin typeface="+mn-lt"/>
                <a:cs typeface="+mn-cs"/>
              </a:rPr>
              <a:t>nline</a:t>
            </a:r>
            <a:r>
              <a:rPr lang="en-US" sz="2000" dirty="0">
                <a:latin typeface="+mn-lt"/>
                <a:cs typeface="+mn-cs"/>
              </a:rPr>
              <a:t> discussion forums</a:t>
            </a: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C</a:t>
            </a:r>
            <a:r>
              <a:rPr lang="en-US" sz="2000" dirty="0" err="1">
                <a:latin typeface="+mn-lt"/>
                <a:cs typeface="+mn-cs"/>
              </a:rPr>
              <a:t>ollaboration</a:t>
            </a:r>
            <a:r>
              <a:rPr lang="en-US" sz="2000" dirty="0">
                <a:latin typeface="+mn-lt"/>
                <a:cs typeface="+mn-cs"/>
              </a:rPr>
              <a:t> platforms</a:t>
            </a:r>
          </a:p>
          <a:p>
            <a:pPr marL="342900" indent="-342900">
              <a:spcBef>
                <a:spcPts val="6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sk-SK" sz="2000" dirty="0">
                <a:latin typeface="+mn-lt"/>
                <a:cs typeface="+mn-cs"/>
              </a:rPr>
              <a:t>P</a:t>
            </a:r>
            <a:r>
              <a:rPr lang="en-US" sz="2000" dirty="0" err="1">
                <a:latin typeface="+mn-lt"/>
                <a:cs typeface="+mn-cs"/>
              </a:rPr>
              <a:t>eer</a:t>
            </a:r>
            <a:r>
              <a:rPr lang="en-US" sz="2000" dirty="0">
                <a:latin typeface="+mn-lt"/>
                <a:cs typeface="+mn-cs"/>
              </a:rPr>
              <a:t>-learning</a:t>
            </a:r>
            <a:endParaRPr lang="en-GB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/>
      <p:bldP spid="5" grpId="1"/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0A86-E670-7FCD-759A-602EC047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4988"/>
            <a:ext cx="8610600" cy="5257800"/>
          </a:xfrm>
        </p:spPr>
        <p:txBody>
          <a:bodyPr/>
          <a:lstStyle/>
          <a:p>
            <a:pPr>
              <a:defRPr/>
            </a:pPr>
            <a:endParaRPr lang="sk-SK" sz="3600" dirty="0">
              <a:solidFill>
                <a:srgbClr val="00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cap="all" dirty="0">
                <a:solidFill>
                  <a:schemeClr val="accent5">
                    <a:lumMod val="25000"/>
                  </a:schemeClr>
                </a:solidFill>
              </a:rPr>
              <a:t>Collaborative learning </a:t>
            </a:r>
            <a:endParaRPr lang="sk-SK" altLang="en-US" sz="4400" cap="all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cap="all" dirty="0">
                <a:solidFill>
                  <a:schemeClr val="accent5">
                    <a:lumMod val="25000"/>
                  </a:schemeClr>
                </a:solidFill>
              </a:rPr>
              <a:t>using web tools</a:t>
            </a:r>
            <a:endParaRPr lang="sk-SK" altLang="en-US" sz="4400" cap="all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sz="3600" cap="all" dirty="0">
              <a:solidFill>
                <a:srgbClr val="00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sz="3600" cap="all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400" dirty="0"/>
              <a:t>Introducing web tools into the learning process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400" dirty="0"/>
              <a:t>Pedagogical forms and tools to support active learning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sz="3600" cap="al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0A86-E670-7FCD-759A-602EC047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4988"/>
            <a:ext cx="8610600" cy="5257800"/>
          </a:xfrm>
        </p:spPr>
        <p:txBody>
          <a:bodyPr/>
          <a:lstStyle/>
          <a:p>
            <a:pPr>
              <a:defRPr/>
            </a:pPr>
            <a:endParaRPr lang="sk-SK" sz="3600" dirty="0">
              <a:solidFill>
                <a:srgbClr val="00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cap="all" dirty="0">
                <a:solidFill>
                  <a:schemeClr val="accent5">
                    <a:lumMod val="25000"/>
                  </a:schemeClr>
                </a:solidFill>
              </a:rPr>
              <a:t>Collaborative learning </a:t>
            </a:r>
            <a:endParaRPr lang="sk-SK" altLang="en-US" sz="4400" cap="all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cap="all" dirty="0">
                <a:solidFill>
                  <a:schemeClr val="accent5">
                    <a:lumMod val="25000"/>
                  </a:schemeClr>
                </a:solidFill>
              </a:rPr>
              <a:t>using web tools</a:t>
            </a:r>
            <a:endParaRPr lang="sk-SK" altLang="en-US" sz="4400" cap="all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sz="3600" cap="all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sz="3600" cap="all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400" dirty="0">
                <a:solidFill>
                  <a:schemeClr val="accent5">
                    <a:lumMod val="25000"/>
                  </a:schemeClr>
                </a:solidFill>
              </a:rPr>
              <a:t>Introducing web tools into the learning process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Pedagogical forms and tools to support active learning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sz="3600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5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B0DACD5-2FF7-A4D1-CBEB-E7241E17D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1141413"/>
          </a:xfrm>
        </p:spPr>
        <p:txBody>
          <a:bodyPr/>
          <a:lstStyle/>
          <a:p>
            <a:r>
              <a:rPr lang="en-US" altLang="en-US" sz="4000" dirty="0"/>
              <a:t>Introducing web tools into </a:t>
            </a:r>
            <a:r>
              <a:rPr lang="sk-SK" altLang="en-US" sz="4000" dirty="0" err="1"/>
              <a:t>informatics</a:t>
            </a:r>
            <a:r>
              <a:rPr lang="sk-SK" altLang="en-US" sz="4000" dirty="0"/>
              <a:t> </a:t>
            </a:r>
            <a:r>
              <a:rPr lang="sk-SK" altLang="en-US" sz="4000" dirty="0" err="1"/>
              <a:t>education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3E23ED2-C5F2-7F8B-4371-562F87F2BD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Familiarizing teachers with web tools and their potential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Making the learning process more attractive and effective for students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endParaRPr lang="sk-SK" altLang="en-US" sz="11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Specifying methodology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Classifying tools and methods of their use</a:t>
            </a:r>
          </a:p>
          <a:p>
            <a:pPr>
              <a:spcBef>
                <a:spcPts val="600"/>
              </a:spcBef>
              <a:defRPr/>
            </a:pPr>
            <a:r>
              <a:rPr lang="en-US" sz="2400" dirty="0"/>
              <a:t>Designing activities </a:t>
            </a:r>
          </a:p>
          <a:p>
            <a:pPr>
              <a:spcBef>
                <a:spcPts val="600"/>
              </a:spcBef>
              <a:defRPr/>
            </a:pPr>
            <a:endParaRPr lang="sk-SK" altLang="en-US" sz="10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Identifying support functions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Developing and implementing web tools </a:t>
            </a:r>
            <a:r>
              <a:rPr lang="en-US" altLang="en-US" sz="1800" dirty="0"/>
              <a:t>(design-based research)</a:t>
            </a:r>
            <a:endParaRPr lang="sk-SK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5755A-BAB1-61C7-7C74-CE2169A48312}"/>
              </a:ext>
            </a:extLst>
          </p:cNvPr>
          <p:cNvSpPr txBox="1"/>
          <p:nvPr/>
        </p:nvSpPr>
        <p:spPr>
          <a:xfrm>
            <a:off x="457200" y="6059488"/>
            <a:ext cx="845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sz="900" kern="0" dirty="0">
                <a:solidFill>
                  <a:srgbClr val="7030A0"/>
                </a:solidFill>
                <a:latin typeface="+mj-lt"/>
              </a:rPr>
              <a:t>      </a:t>
            </a:r>
            <a:r>
              <a:rPr lang="en-US" sz="900" kern="0" dirty="0">
                <a:solidFill>
                  <a:srgbClr val="7030A0"/>
                </a:solidFill>
                <a:latin typeface="+mj-lt"/>
              </a:rPr>
              <a:t>VEGA </a:t>
            </a:r>
            <a:r>
              <a:rPr lang="en-GB" sz="900" kern="0" dirty="0">
                <a:solidFill>
                  <a:srgbClr val="7030A0"/>
                </a:solidFill>
                <a:latin typeface="+mj-lt"/>
              </a:rPr>
              <a:t>1/0948/13 </a:t>
            </a:r>
            <a:r>
              <a:rPr lang="en-GB" sz="900" kern="0" dirty="0" err="1">
                <a:solidFill>
                  <a:srgbClr val="7030A0"/>
                </a:solidFill>
                <a:latin typeface="+mj-lt"/>
              </a:rPr>
              <a:t>Prostriedky</a:t>
            </a:r>
            <a:r>
              <a:rPr lang="en-GB" sz="900" kern="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900" kern="0" dirty="0" err="1">
                <a:solidFill>
                  <a:srgbClr val="7030A0"/>
                </a:solidFill>
                <a:latin typeface="+mj-lt"/>
              </a:rPr>
              <a:t>webu</a:t>
            </a:r>
            <a:r>
              <a:rPr lang="en-GB" sz="900" kern="0" dirty="0">
                <a:solidFill>
                  <a:srgbClr val="7030A0"/>
                </a:solidFill>
                <a:latin typeface="+mj-lt"/>
              </a:rPr>
              <a:t> 2.0 </a:t>
            </a:r>
            <a:r>
              <a:rPr lang="en-GB" sz="900" kern="0" dirty="0" err="1">
                <a:solidFill>
                  <a:srgbClr val="7030A0"/>
                </a:solidFill>
                <a:latin typeface="+mj-lt"/>
              </a:rPr>
              <a:t>vo</a:t>
            </a:r>
            <a:r>
              <a:rPr lang="en-GB" sz="900" kern="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900" kern="0" dirty="0" err="1">
                <a:solidFill>
                  <a:srgbClr val="7030A0"/>
                </a:solidFill>
                <a:latin typeface="+mj-lt"/>
              </a:rPr>
              <a:t>vzdelávaní</a:t>
            </a:r>
            <a:endParaRPr lang="en-GB" sz="900" kern="0" dirty="0">
              <a:solidFill>
                <a:srgbClr val="7030A0"/>
              </a:solidFill>
              <a:latin typeface="+mj-lt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sk-SK" sz="900" kern="0" dirty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sk-SK" sz="900" kern="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Homola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, M.</a:t>
            </a:r>
            <a:r>
              <a:rPr lang="en-US" sz="900" dirty="0">
                <a:solidFill>
                  <a:srgbClr val="7030A0"/>
                </a:solidFill>
                <a:latin typeface="+mn-lt"/>
              </a:rPr>
              <a:t>,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Kubincová, Z.</a:t>
            </a:r>
            <a:r>
              <a:rPr lang="en-US" sz="900" dirty="0">
                <a:solidFill>
                  <a:srgbClr val="7030A0"/>
                </a:solidFill>
                <a:latin typeface="+mn-lt"/>
              </a:rPr>
              <a:t>.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Taking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Advantage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of Web 2.0 in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Organized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Education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(A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Survey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). In: International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Conference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ICL 2009: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The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Challenges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of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Life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Long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Learning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,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Wien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: International </a:t>
            </a:r>
            <a:r>
              <a:rPr lang="sk-SK" sz="900" dirty="0" err="1">
                <a:solidFill>
                  <a:srgbClr val="7030A0"/>
                </a:solidFill>
                <a:latin typeface="+mn-lt"/>
              </a:rPr>
              <a:t>Assocciation</a:t>
            </a:r>
            <a:r>
              <a:rPr lang="sk-SK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sz="900" kern="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of Online </a:t>
            </a:r>
            <a:r>
              <a:rPr lang="sk-SK" sz="900" kern="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Engineering</a:t>
            </a:r>
            <a:r>
              <a:rPr lang="sk-SK" sz="900" kern="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, s. 741-752</a:t>
            </a:r>
            <a:endParaRPr lang="en-US" sz="900" kern="0" dirty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Zástupný symbol obsahu 3" descr="blogMatFyzSk.png">
            <a:extLst>
              <a:ext uri="{FF2B5EF4-FFF2-40B4-BE49-F238E27FC236}">
                <a16:creationId xmlns:a16="http://schemas.microsoft.com/office/drawing/2014/main" id="{7538164C-B544-19E3-10B0-B578C624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36" y="1524000"/>
            <a:ext cx="405376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44884FBF-AC91-DD5B-ABA1-5A6325E5A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1141412"/>
          </a:xfrm>
        </p:spPr>
        <p:txBody>
          <a:bodyPr/>
          <a:lstStyle/>
          <a:p>
            <a:r>
              <a:rPr lang="sk-SK" altLang="en-US" sz="4000" dirty="0"/>
              <a:t>Blog</a:t>
            </a:r>
            <a:br>
              <a:rPr lang="sk-SK" altLang="en-US" sz="4000" dirty="0"/>
            </a:br>
            <a:endParaRPr lang="en-GB" altLang="en-US" sz="4000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E6CA4714-1000-FFF7-E5AF-B28522765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458200" cy="38862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altLang="en-US" sz="2400" dirty="0"/>
              <a:t>Reflection on experiences, </a:t>
            </a:r>
            <a:endParaRPr lang="sk-SK" alt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k-SK" altLang="en-US" sz="2400" dirty="0"/>
              <a:t>    </a:t>
            </a:r>
            <a:r>
              <a:rPr lang="en-US" altLang="en-US" sz="2400" dirty="0"/>
              <a:t>organizing</a:t>
            </a:r>
            <a:r>
              <a:rPr lang="sk-SK" altLang="en-US" sz="2400" dirty="0"/>
              <a:t> </a:t>
            </a:r>
            <a:r>
              <a:rPr lang="en-US" altLang="en-US" sz="2400" dirty="0"/>
              <a:t>knowledge, </a:t>
            </a:r>
            <a:endParaRPr lang="sk-SK" alt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k-SK" altLang="en-US" sz="2400" dirty="0"/>
              <a:t>    </a:t>
            </a:r>
            <a:r>
              <a:rPr lang="en-US" altLang="en-US" sz="2400" dirty="0"/>
              <a:t>informal learning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Comments – exchange of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dirty="0"/>
              <a:t>    opinions → social learning </a:t>
            </a:r>
            <a:endParaRPr lang="sk-SK" altLang="en-US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k-SK" altLang="en-US" sz="2400" dirty="0"/>
              <a:t>    </a:t>
            </a:r>
            <a:r>
              <a:rPr lang="en-US" altLang="en-US" sz="1800" dirty="0"/>
              <a:t>(Mosel, 2005)</a:t>
            </a:r>
            <a:endParaRPr lang="sk-SK" altLang="en-US" sz="1800" dirty="0"/>
          </a:p>
          <a:p>
            <a:pPr>
              <a:spcBef>
                <a:spcPts val="600"/>
              </a:spcBef>
              <a:defRPr/>
            </a:pPr>
            <a:endParaRPr lang="sk-SK" altLang="en-US" sz="8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Experimental research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/>
              <a:t>Courses: </a:t>
            </a:r>
            <a:r>
              <a:rPr lang="sk-SK" altLang="en-US" sz="2000" dirty="0"/>
              <a:t>W</a:t>
            </a:r>
            <a:r>
              <a:rPr lang="en-US" altLang="en-US" sz="2000" dirty="0"/>
              <a:t>eb design, </a:t>
            </a:r>
            <a:r>
              <a:rPr lang="sk-SK" altLang="en-US" sz="2000" dirty="0"/>
              <a:t>A</a:t>
            </a:r>
            <a:r>
              <a:rPr lang="en-US" altLang="en-US" sz="2000" dirty="0" err="1"/>
              <a:t>lgorithms</a:t>
            </a:r>
            <a:r>
              <a:rPr lang="en-US" altLang="en-US" sz="2000" dirty="0"/>
              <a:t>, and </a:t>
            </a:r>
            <a:r>
              <a:rPr lang="sk-SK" altLang="en-US" sz="2000" dirty="0"/>
              <a:t>W</a:t>
            </a:r>
            <a:r>
              <a:rPr lang="en-US" altLang="en-US" sz="2000" dirty="0"/>
              <a:t>eb tools in teaching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/>
              <a:t>Professional blogging, project diaries</a:t>
            </a:r>
            <a:endParaRPr lang="sk-SK" altLang="en-US" sz="20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Catalog of activities + methods for their use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endParaRPr lang="sk-SK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67273-A822-1D12-5577-FB0E2A664CD2}"/>
              </a:ext>
            </a:extLst>
          </p:cNvPr>
          <p:cNvSpPr txBox="1"/>
          <p:nvPr/>
        </p:nvSpPr>
        <p:spPr>
          <a:xfrm>
            <a:off x="457200" y="6179494"/>
            <a:ext cx="8458200" cy="52610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900" dirty="0">
                <a:solidFill>
                  <a:srgbClr val="000000"/>
                </a:solidFill>
              </a:rPr>
              <a:t>Mosel</a:t>
            </a:r>
            <a:r>
              <a:rPr lang="en-GB" altLang="en-US" sz="900" dirty="0">
                <a:solidFill>
                  <a:srgbClr val="000000"/>
                </a:solidFill>
                <a:latin typeface="+mn-lt"/>
              </a:rPr>
              <a:t>, S.: Self directed learning with personal publishing and microcontent. In:</a:t>
            </a:r>
            <a:r>
              <a:rPr lang="sk-SK" altLang="en-US" sz="9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900" dirty="0">
                <a:solidFill>
                  <a:srgbClr val="000000"/>
                </a:solidFill>
                <a:latin typeface="+mn-lt"/>
              </a:rPr>
              <a:t>Microlearning 2005 Conference (2005)</a:t>
            </a:r>
            <a:endParaRPr lang="en-US" altLang="en-US" sz="900" dirty="0">
              <a:solidFill>
                <a:srgbClr val="7030A0"/>
              </a:solidFill>
              <a:latin typeface="+mn-lt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Popescu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, E., Kubincová, Z. and Homola, M., 2015.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Blogging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activities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higher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education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: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comparing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learning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scenarios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multiple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course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experiences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. In 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Advances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in Web-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Based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Learning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-ICWL 2015,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. 197-207.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, LNCS</a:t>
            </a:r>
            <a:r>
              <a:rPr lang="en-US" altLang="en-US" sz="900" dirty="0">
                <a:solidFill>
                  <a:srgbClr val="7030A0"/>
                </a:solidFill>
                <a:latin typeface="+mn-lt"/>
              </a:rPr>
              <a:t>    🏆 Best Paper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E578975-1852-2081-C413-8E3D4FB22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9788"/>
            <a:ext cx="8458200" cy="1141412"/>
          </a:xfrm>
        </p:spPr>
        <p:txBody>
          <a:bodyPr/>
          <a:lstStyle/>
          <a:p>
            <a:r>
              <a:rPr lang="sk-SK" altLang="en-US" sz="4000" dirty="0"/>
              <a:t>Wiki </a:t>
            </a:r>
            <a:r>
              <a:rPr lang="sk-SK" altLang="en-US" sz="2400" dirty="0"/>
              <a:t>(</a:t>
            </a:r>
            <a:r>
              <a:rPr lang="sk-SK" altLang="en-US" sz="2400" dirty="0" err="1"/>
              <a:t>technology</a:t>
            </a:r>
            <a:r>
              <a:rPr lang="sk-SK" altLang="en-US" sz="2400" dirty="0"/>
              <a:t>)</a:t>
            </a:r>
            <a:br>
              <a:rPr lang="sk-SK" altLang="en-US" sz="3200" dirty="0"/>
            </a:br>
            <a:br>
              <a:rPr lang="sk-SK" altLang="en-US" sz="3200" dirty="0"/>
            </a:br>
            <a:endParaRPr lang="en-GB" altLang="en-US" sz="4000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AFF6850-B3FD-AF3C-6CCD-E0CD1C66AF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38862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Collaborative creation and </a:t>
            </a:r>
            <a:endParaRPr lang="sk-SK" altLang="en-US" sz="24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en-US" sz="2400" dirty="0"/>
              <a:t>    </a:t>
            </a:r>
            <a:r>
              <a:rPr lang="en-US" altLang="en-US" sz="2400" dirty="0"/>
              <a:t>sharing of content </a:t>
            </a:r>
            <a:r>
              <a:rPr lang="en-US" altLang="en-US" sz="1600" dirty="0"/>
              <a:t>(Cunningham, 2001)</a:t>
            </a:r>
            <a:endParaRPr lang="sk-SK" altLang="en-US" sz="16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Collaborative knowledge building     </a:t>
            </a:r>
            <a:endParaRPr lang="sk-SK" altLang="en-US" sz="24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sk-SK" altLang="en-US" sz="1800" dirty="0"/>
              <a:t>     </a:t>
            </a:r>
            <a:r>
              <a:rPr lang="en-US" altLang="en-US" sz="1600" dirty="0"/>
              <a:t>(Cress &amp; </a:t>
            </a:r>
            <a:r>
              <a:rPr lang="en-US" altLang="en-US" sz="1600" dirty="0" err="1"/>
              <a:t>Kimmerle</a:t>
            </a:r>
            <a:r>
              <a:rPr lang="en-US" altLang="en-US" sz="1600" dirty="0"/>
              <a:t>, 2008)</a:t>
            </a:r>
            <a:endParaRPr lang="sk-SK" altLang="en-US" sz="1600" dirty="0"/>
          </a:p>
          <a:p>
            <a:pPr>
              <a:spcBef>
                <a:spcPts val="600"/>
              </a:spcBef>
              <a:defRPr/>
            </a:pPr>
            <a:endParaRPr lang="sk-SK" altLang="en-US" sz="105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Experimental research</a:t>
            </a:r>
            <a:endParaRPr lang="sk-SK" altLang="en-US" sz="2400" dirty="0"/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/>
              <a:t>Courses: Web design, Algorithms, Web tools in teaching</a:t>
            </a:r>
            <a:endParaRPr lang="sk-SK" altLang="en-US" sz="2000" dirty="0"/>
          </a:p>
          <a:p>
            <a:pPr lvl="1">
              <a:spcBef>
                <a:spcPts val="600"/>
              </a:spcBef>
              <a:defRPr/>
            </a:pPr>
            <a:r>
              <a:rPr lang="sk-SK" altLang="en-US" sz="2000" dirty="0" err="1"/>
              <a:t>Informatics</a:t>
            </a:r>
            <a:r>
              <a:rPr lang="sk-SK" altLang="en-US" sz="2000" dirty="0"/>
              <a:t> </a:t>
            </a:r>
            <a:r>
              <a:rPr lang="en-US" altLang="en-US" sz="2000" dirty="0"/>
              <a:t>at secondary schools</a:t>
            </a:r>
            <a:endParaRPr lang="sk-SK" altLang="en-US" sz="2000" dirty="0"/>
          </a:p>
          <a:p>
            <a:pPr>
              <a:spcBef>
                <a:spcPts val="600"/>
              </a:spcBef>
              <a:defRPr/>
            </a:pPr>
            <a:r>
              <a:rPr lang="sk-SK" altLang="en-US" sz="2400" dirty="0" err="1"/>
              <a:t>Integration</a:t>
            </a:r>
            <a:r>
              <a:rPr lang="sk-SK" altLang="en-US" sz="2400" dirty="0"/>
              <a:t> wiki </a:t>
            </a:r>
            <a:r>
              <a:rPr lang="sk-SK" altLang="en-US" sz="2400" dirty="0" err="1"/>
              <a:t>with</a:t>
            </a:r>
            <a:r>
              <a:rPr lang="sk-SK" altLang="en-US" sz="2400" dirty="0"/>
              <a:t> matfyz.sk </a:t>
            </a:r>
            <a:r>
              <a:rPr lang="sk-SK" altLang="en-US" sz="2400" dirty="0" err="1"/>
              <a:t>portal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Methodology of use in teaching</a:t>
            </a:r>
            <a:endParaRPr lang="sk-SK" altLang="en-US" sz="2400" dirty="0"/>
          </a:p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Specification of support</a:t>
            </a:r>
            <a:r>
              <a:rPr lang="sk-SK" altLang="en-US" sz="2400" dirty="0"/>
              <a:t> </a:t>
            </a:r>
            <a:r>
              <a:rPr lang="sk-SK" altLang="en-US" sz="2400" dirty="0" err="1"/>
              <a:t>functions</a:t>
            </a:r>
            <a:endParaRPr lang="sk-SK" altLang="en-US" sz="2400" dirty="0">
              <a:solidFill>
                <a:srgbClr val="008000"/>
              </a:solidFill>
            </a:endParaRP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8BE0A1D0-E005-E40A-5118-639FF6D5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23270"/>
            <a:ext cx="8763000" cy="9871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900" dirty="0" err="1">
                <a:solidFill>
                  <a:srgbClr val="222222"/>
                </a:solidFill>
                <a:latin typeface="+mj-lt"/>
              </a:rPr>
              <a:t>Leuf</a:t>
            </a:r>
            <a:r>
              <a:rPr lang="en-US" sz="900" dirty="0">
                <a:solidFill>
                  <a:srgbClr val="222222"/>
                </a:solidFill>
                <a:latin typeface="+mj-lt"/>
              </a:rPr>
              <a:t>, B. and Cunningham, W. </a:t>
            </a:r>
            <a:r>
              <a:rPr lang="en-US" sz="900" i="1" dirty="0">
                <a:solidFill>
                  <a:srgbClr val="222222"/>
                </a:solidFill>
                <a:latin typeface="+mj-lt"/>
              </a:rPr>
              <a:t>The Wiki way: quick collaboration on the Web</a:t>
            </a:r>
            <a:r>
              <a:rPr lang="en-US" sz="900" dirty="0">
                <a:solidFill>
                  <a:srgbClr val="222222"/>
                </a:solidFill>
                <a:latin typeface="+mj-lt"/>
              </a:rPr>
              <a:t>. Addison-Wesley Longman Publishing Co., 2001.</a:t>
            </a:r>
            <a:endParaRPr lang="sk-SK" sz="900" dirty="0">
              <a:solidFill>
                <a:srgbClr val="222222"/>
              </a:solidFill>
              <a:latin typeface="+mj-lt"/>
            </a:endParaRP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900" dirty="0">
                <a:latin typeface="+mj-lt"/>
              </a:rPr>
              <a:t>Cress, U., </a:t>
            </a:r>
            <a:r>
              <a:rPr lang="en-GB" sz="900" dirty="0" err="1">
                <a:latin typeface="+mj-lt"/>
              </a:rPr>
              <a:t>Kimmerle</a:t>
            </a:r>
            <a:r>
              <a:rPr lang="en-GB" sz="900" dirty="0">
                <a:latin typeface="+mj-lt"/>
              </a:rPr>
              <a:t>, J.: A systemic and cognitive view on collaborative knowledge building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with wikis. The International Journal of Computer-Supported Collaborative Learning 3(2)(2008)</a:t>
            </a:r>
            <a:endParaRPr lang="sk-SK" altLang="en-US" sz="700" dirty="0">
              <a:solidFill>
                <a:srgbClr val="7030A0"/>
              </a:solidFill>
              <a:latin typeface="+mn-lt"/>
            </a:endParaRP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900" dirty="0">
                <a:solidFill>
                  <a:srgbClr val="7030A0"/>
                </a:solidFill>
                <a:latin typeface="+mn-lt"/>
              </a:rPr>
              <a:t>Kubincová Z, </a:t>
            </a:r>
            <a:r>
              <a:rPr lang="en-GB" altLang="en-US" sz="900" dirty="0" err="1">
                <a:solidFill>
                  <a:srgbClr val="7030A0"/>
                </a:solidFill>
                <a:latin typeface="+mn-lt"/>
              </a:rPr>
              <a:t>Homola</a:t>
            </a:r>
            <a:r>
              <a:rPr lang="en-GB" altLang="en-US" sz="900" dirty="0">
                <a:solidFill>
                  <a:srgbClr val="7030A0"/>
                </a:solidFill>
                <a:latin typeface="+mn-lt"/>
              </a:rPr>
              <a:t> M. How to get around with wikis in teaching. In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altLang="en-US" sz="900" dirty="0">
                <a:solidFill>
                  <a:srgbClr val="7030A0"/>
                </a:solidFill>
                <a:latin typeface="+mn-lt"/>
              </a:rPr>
              <a:t>Advances in Web-Based Learning-ICWL 2012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, </a:t>
            </a:r>
            <a:r>
              <a:rPr lang="en-GB" altLang="en-US" sz="900" dirty="0">
                <a:solidFill>
                  <a:srgbClr val="7030A0"/>
                </a:solidFill>
                <a:latin typeface="+mn-lt"/>
              </a:rPr>
              <a:t>pp. 21-30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,</a:t>
            </a:r>
            <a:r>
              <a:rPr lang="en-GB" altLang="en-US" sz="900" dirty="0">
                <a:solidFill>
                  <a:srgbClr val="7030A0"/>
                </a:solidFill>
                <a:latin typeface="+mn-lt"/>
              </a:rPr>
              <a:t> Springer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</a:rPr>
              <a:t>, LNCS</a:t>
            </a:r>
            <a:r>
              <a:rPr lang="en-GB" altLang="en-US" sz="900" dirty="0">
                <a:solidFill>
                  <a:srgbClr val="7030A0"/>
                </a:solidFill>
                <a:latin typeface="+mn-lt"/>
              </a:rPr>
              <a:t>.</a:t>
            </a:r>
            <a:endParaRPr lang="sk-SK" altLang="en-US" sz="900" dirty="0">
              <a:solidFill>
                <a:srgbClr val="7030A0"/>
              </a:solidFill>
              <a:latin typeface="+mn-lt"/>
            </a:endParaRP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900" dirty="0">
                <a:solidFill>
                  <a:srgbClr val="7030A0"/>
                </a:solidFill>
                <a:latin typeface="+mn-lt"/>
              </a:rPr>
              <a:t>Kubincová </a:t>
            </a:r>
            <a:r>
              <a:rPr lang="en-GB" altLang="en-US" sz="900" dirty="0">
                <a:solidFill>
                  <a:srgbClr val="7030A0"/>
                </a:solidFill>
              </a:rPr>
              <a:t>Z, </a:t>
            </a:r>
            <a:r>
              <a:rPr lang="en-GB" altLang="en-US" sz="900" dirty="0" err="1">
                <a:solidFill>
                  <a:srgbClr val="7030A0"/>
                </a:solidFill>
              </a:rPr>
              <a:t>Csicsolová</a:t>
            </a:r>
            <a:r>
              <a:rPr lang="en-GB" altLang="en-US" sz="900" dirty="0">
                <a:solidFill>
                  <a:srgbClr val="7030A0"/>
                </a:solidFill>
              </a:rPr>
              <a:t> I. W</a:t>
            </a:r>
            <a:r>
              <a:rPr lang="sk-SK" altLang="en-US" sz="900" dirty="0" err="1">
                <a:solidFill>
                  <a:srgbClr val="7030A0"/>
                </a:solidFill>
              </a:rPr>
              <a:t>iki</a:t>
            </a:r>
            <a:r>
              <a:rPr lang="en-GB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>
                <a:solidFill>
                  <a:srgbClr val="7030A0"/>
                </a:solidFill>
              </a:rPr>
              <a:t>in </a:t>
            </a:r>
            <a:r>
              <a:rPr lang="sk-SK" altLang="en-US" sz="900" dirty="0" err="1">
                <a:solidFill>
                  <a:srgbClr val="7030A0"/>
                </a:solidFill>
              </a:rPr>
              <a:t>Informatics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Teaching</a:t>
            </a:r>
            <a:r>
              <a:rPr lang="sk-SK" altLang="en-US" sz="900" dirty="0">
                <a:solidFill>
                  <a:srgbClr val="7030A0"/>
                </a:solidFill>
              </a:rPr>
              <a:t> at </a:t>
            </a:r>
            <a:r>
              <a:rPr lang="sk-SK" altLang="en-US" sz="900" dirty="0" err="1">
                <a:solidFill>
                  <a:srgbClr val="7030A0"/>
                </a:solidFill>
              </a:rPr>
              <a:t>Secondary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School</a:t>
            </a:r>
            <a:r>
              <a:rPr lang="en-GB" altLang="en-US" sz="900" dirty="0">
                <a:solidFill>
                  <a:srgbClr val="7030A0"/>
                </a:solidFill>
              </a:rPr>
              <a:t>. </a:t>
            </a:r>
            <a:r>
              <a:rPr lang="sk-SK" altLang="en-US" sz="900" dirty="0" err="1">
                <a:solidFill>
                  <a:srgbClr val="7030A0"/>
                </a:solidFill>
              </a:rPr>
              <a:t>Information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en-GB" altLang="en-US" sz="900" dirty="0">
                <a:solidFill>
                  <a:srgbClr val="7030A0"/>
                </a:solidFill>
              </a:rPr>
              <a:t>and Communication Technology in Education</a:t>
            </a:r>
            <a:r>
              <a:rPr lang="sk-SK" altLang="en-US" sz="900" dirty="0">
                <a:solidFill>
                  <a:srgbClr val="7030A0"/>
                </a:solidFill>
              </a:rPr>
              <a:t>, 2017, Ostrava, </a:t>
            </a:r>
            <a:r>
              <a:rPr lang="sk-SK" altLang="en-US" sz="900" dirty="0" err="1">
                <a:solidFill>
                  <a:srgbClr val="7030A0"/>
                </a:solidFill>
              </a:rPr>
              <a:t>pp</a:t>
            </a:r>
            <a:r>
              <a:rPr lang="sk-SK" altLang="en-US" sz="900" dirty="0">
                <a:solidFill>
                  <a:srgbClr val="7030A0"/>
                </a:solidFill>
              </a:rPr>
              <a:t>. </a:t>
            </a:r>
            <a:r>
              <a:rPr lang="en-GB" altLang="en-US" sz="900" dirty="0">
                <a:solidFill>
                  <a:srgbClr val="7030A0"/>
                </a:solidFill>
              </a:rPr>
              <a:t>39</a:t>
            </a:r>
            <a:r>
              <a:rPr lang="sk-SK" altLang="en-US" sz="900" dirty="0">
                <a:solidFill>
                  <a:srgbClr val="7030A0"/>
                </a:solidFill>
              </a:rPr>
              <a:t>-42</a:t>
            </a:r>
            <a:r>
              <a:rPr lang="en-GB" altLang="en-US" sz="900" dirty="0">
                <a:solidFill>
                  <a:srgbClr val="7030A0"/>
                </a:solidFill>
              </a:rPr>
              <a:t>.</a:t>
            </a:r>
            <a:endParaRPr lang="sk-SK" altLang="en-US" sz="9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1000" dirty="0">
              <a:solidFill>
                <a:srgbClr val="7030A0"/>
              </a:solidFill>
            </a:endParaRPr>
          </a:p>
        </p:txBody>
      </p:sp>
      <p:pic>
        <p:nvPicPr>
          <p:cNvPr id="26629" name="Obrázok 3" descr="wikiMatfyz.png">
            <a:extLst>
              <a:ext uri="{FF2B5EF4-FFF2-40B4-BE49-F238E27FC236}">
                <a16:creationId xmlns:a16="http://schemas.microsoft.com/office/drawing/2014/main" id="{FAD9AD29-2DB9-D993-4016-D804E49E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621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4074ABF5-078D-B030-F422-AA2EB9456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57211"/>
            <a:ext cx="8458200" cy="1423989"/>
          </a:xfrm>
        </p:spPr>
        <p:txBody>
          <a:bodyPr/>
          <a:lstStyle/>
          <a:p>
            <a:r>
              <a:rPr lang="en-GB" altLang="en-US" sz="4000" dirty="0"/>
              <a:t>Tracking Bundle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C18729C-2F62-F937-4605-603172E13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425" y="1865313"/>
            <a:ext cx="4235450" cy="2667000"/>
          </a:xfrm>
        </p:spPr>
      </p:pic>
      <p:sp>
        <p:nvSpPr>
          <p:cNvPr id="109572" name="TextBox 3">
            <a:extLst>
              <a:ext uri="{FF2B5EF4-FFF2-40B4-BE49-F238E27FC236}">
                <a16:creationId xmlns:a16="http://schemas.microsoft.com/office/drawing/2014/main" id="{68C51B51-CA31-D051-9519-9906DE82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46825"/>
            <a:ext cx="8620120" cy="371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Kubincová, Z., Homola, M.,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Janajev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R.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Tool-supported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assessment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of wiki-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based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assignments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In: CSEDU 2012,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SciTePress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2012.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58-67</a:t>
            </a:r>
            <a:endParaRPr lang="en-GB" altLang="en-US" sz="900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Kubincová, Z., Homola, M.,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Janajev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R. Nástroj na vyhodnocovanie práce študentov vo wiki.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DidInfo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2012, UMB, 2012,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121-128</a:t>
            </a:r>
            <a:endParaRPr lang="en-US" altLang="en-US" sz="900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91F22-FA60-181B-63BC-D7D9C590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357438"/>
            <a:ext cx="433705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D2907-B7EE-F5A6-C4C8-5A4B3978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60563"/>
            <a:ext cx="45339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26408-4647-52F0-1EA7-1A267098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08313"/>
            <a:ext cx="35210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82857D-55BE-610B-4E3C-046D88559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957389"/>
            <a:ext cx="4470401" cy="45958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dirty="0"/>
              <a:t>M</a:t>
            </a:r>
            <a:r>
              <a:rPr lang="sk-SK" sz="2400" dirty="0" err="1"/>
              <a:t>onitoring</a:t>
            </a:r>
            <a:r>
              <a:rPr lang="sk-SK" sz="2400" dirty="0"/>
              <a:t> and </a:t>
            </a:r>
            <a:r>
              <a:rPr lang="en-US" sz="2400" dirty="0"/>
              <a:t>a</a:t>
            </a:r>
            <a:r>
              <a:rPr lang="sk-SK" sz="2400" dirty="0" err="1"/>
              <a:t>uthomatic</a:t>
            </a:r>
            <a:r>
              <a:rPr lang="sk-SK" sz="2400" dirty="0"/>
              <a:t> </a:t>
            </a:r>
            <a:r>
              <a:rPr lang="en-US" sz="2400" dirty="0"/>
              <a:t>e</a:t>
            </a:r>
            <a:r>
              <a:rPr lang="sk-SK" sz="2400" dirty="0" err="1"/>
              <a:t>valuation</a:t>
            </a:r>
            <a:r>
              <a:rPr lang="sk-SK" sz="2400" dirty="0"/>
              <a:t> of </a:t>
            </a:r>
            <a:r>
              <a:rPr lang="en-US" sz="2400" dirty="0"/>
              <a:t>s</a:t>
            </a:r>
            <a:r>
              <a:rPr lang="sk-SK" sz="2400" dirty="0" err="1"/>
              <a:t>tudent</a:t>
            </a:r>
            <a:r>
              <a:rPr lang="en-US" sz="2400" dirty="0"/>
              <a:t>s’</a:t>
            </a:r>
            <a:r>
              <a:rPr lang="sk-SK" sz="2400" dirty="0"/>
              <a:t> </a:t>
            </a:r>
            <a:r>
              <a:rPr lang="en-US" sz="2400" dirty="0"/>
              <a:t>a</a:t>
            </a:r>
            <a:r>
              <a:rPr lang="sk-SK" sz="2400" dirty="0" err="1"/>
              <a:t>ctivit</a:t>
            </a:r>
            <a:r>
              <a:rPr lang="en-US" sz="2400" dirty="0" err="1"/>
              <a:t>ies</a:t>
            </a:r>
            <a:r>
              <a:rPr lang="en-US" sz="2400" dirty="0"/>
              <a:t> in wiki</a:t>
            </a:r>
          </a:p>
          <a:p>
            <a:pPr>
              <a:spcBef>
                <a:spcPts val="600"/>
              </a:spcBef>
              <a:defRPr/>
            </a:pPr>
            <a:endParaRPr lang="en-US" sz="2400" dirty="0"/>
          </a:p>
          <a:p>
            <a:pPr>
              <a:spcBef>
                <a:spcPts val="600"/>
              </a:spcBef>
              <a:defRPr/>
            </a:pPr>
            <a:endParaRPr lang="en-US" sz="1400" dirty="0"/>
          </a:p>
          <a:p>
            <a:pPr>
              <a:lnSpc>
                <a:spcPct val="115000"/>
              </a:lnSpc>
              <a:spcBef>
                <a:spcPts val="600"/>
              </a:spcBef>
              <a:defRPr/>
            </a:pPr>
            <a:r>
              <a:rPr lang="en-US" sz="2400" kern="0" dirty="0"/>
              <a:t>Creating groups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US" sz="2400" kern="0" dirty="0"/>
              <a:t>Assigning wiki pages</a:t>
            </a: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US" sz="2400" kern="0" dirty="0"/>
              <a:t>Choosing the method of evaluation</a:t>
            </a:r>
          </a:p>
          <a:p>
            <a:pPr>
              <a:spcBef>
                <a:spcPts val="0"/>
              </a:spcBef>
              <a:defRPr/>
            </a:pPr>
            <a:r>
              <a:rPr lang="en-US" sz="2400" kern="0" dirty="0"/>
              <a:t>Various types of visualization</a:t>
            </a:r>
            <a:endParaRPr lang="sk-SK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0BD95A7C-543E-CA46-F6F7-35AE35DC2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Content</a:t>
            </a:r>
            <a:r>
              <a:rPr lang="sk-SK" altLang="en-US" sz="4000" dirty="0"/>
              <a:t> </a:t>
            </a:r>
            <a:br>
              <a:rPr lang="sk-SK" altLang="en-US" sz="4000" dirty="0"/>
            </a:br>
            <a:endParaRPr lang="sk-SK" altLang="en-US" dirty="0"/>
          </a:p>
        </p:txBody>
      </p:sp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927D86B7-7484-2459-82BA-BDC4DC0A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3962400"/>
          </a:xfrm>
        </p:spPr>
        <p:txBody>
          <a:bodyPr/>
          <a:lstStyle/>
          <a:p>
            <a:pPr>
              <a:defRPr/>
            </a:pPr>
            <a:endParaRPr lang="en-US" altLang="en-US" sz="2400" dirty="0"/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400" dirty="0"/>
              <a:t>Motivation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400" dirty="0"/>
              <a:t>Collaborative learning using web tools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000" dirty="0"/>
              <a:t>Introducing web tools into the learning process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000" dirty="0"/>
              <a:t>Pedagogical forms to support active learning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000" dirty="0"/>
              <a:t>Web tools to support active learning</a:t>
            </a:r>
          </a:p>
          <a:p>
            <a:pPr>
              <a:defRPr/>
            </a:pPr>
            <a:r>
              <a:rPr lang="en-US" altLang="en-US" sz="2400" dirty="0"/>
              <a:t>Findings and benefits</a:t>
            </a:r>
            <a:endParaRPr lang="sk-SK" altLang="en-US" sz="2000" dirty="0"/>
          </a:p>
          <a:p>
            <a:pPr>
              <a:spcBef>
                <a:spcPts val="2400"/>
              </a:spcBef>
              <a:defRPr/>
            </a:pPr>
            <a:endParaRPr lang="sk-SK" altLang="en-US"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0A86-E670-7FCD-759A-602EC0477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4988"/>
            <a:ext cx="8610600" cy="5257800"/>
          </a:xfrm>
        </p:spPr>
        <p:txBody>
          <a:bodyPr/>
          <a:lstStyle/>
          <a:p>
            <a:pPr>
              <a:defRPr/>
            </a:pPr>
            <a:endParaRPr lang="sk-SK" sz="1000" dirty="0">
              <a:solidFill>
                <a:srgbClr val="00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cap="all" dirty="0">
                <a:solidFill>
                  <a:schemeClr val="accent5">
                    <a:lumMod val="25000"/>
                  </a:schemeClr>
                </a:solidFill>
              </a:rPr>
              <a:t>Collaborative learning </a:t>
            </a:r>
            <a:endParaRPr lang="sk-SK" altLang="en-US" sz="4400" cap="all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cap="all" dirty="0">
                <a:solidFill>
                  <a:schemeClr val="accent5">
                    <a:lumMod val="25000"/>
                  </a:schemeClr>
                </a:solidFill>
              </a:rPr>
              <a:t>using web tools</a:t>
            </a:r>
            <a:endParaRPr lang="sk-SK" altLang="en-US" sz="4400" cap="all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sz="3600" cap="all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Introducing web tools into the learning process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accent5">
                    <a:lumMod val="25000"/>
                  </a:schemeClr>
                </a:solidFill>
              </a:rPr>
              <a:t>Pedagogical forms and tools to support active learning</a:t>
            </a:r>
            <a:endParaRPr lang="sk-SK" altLang="en-US" sz="2400" dirty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solidFill>
                  <a:schemeClr val="accent5">
                    <a:lumMod val="25000"/>
                  </a:schemeClr>
                </a:solidFill>
              </a:rPr>
              <a:t>Peer assessment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solidFill>
                  <a:schemeClr val="accent5">
                    <a:lumMod val="25000"/>
                  </a:schemeClr>
                </a:solidFill>
              </a:rPr>
              <a:t>Team assessment</a:t>
            </a:r>
            <a:endParaRPr lang="sk-SK" altLang="en-US" sz="2000" dirty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solidFill>
                  <a:schemeClr val="accent5">
                    <a:lumMod val="25000"/>
                  </a:schemeClr>
                </a:solidFill>
              </a:rPr>
              <a:t>Code review</a:t>
            </a:r>
            <a:endParaRPr lang="sk-SK" altLang="en-US" sz="2000" dirty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solidFill>
                  <a:schemeClr val="accent5">
                    <a:lumMod val="25000"/>
                  </a:schemeClr>
                </a:solidFill>
              </a:rPr>
              <a:t>Collaborative creation of quiz questions</a:t>
            </a:r>
            <a:endParaRPr lang="sk-SK" altLang="en-US" sz="2000" dirty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solidFill>
                  <a:schemeClr val="accent5">
                    <a:lumMod val="25000"/>
                  </a:schemeClr>
                </a:solidFill>
              </a:rPr>
              <a:t>Peer collaboration</a:t>
            </a:r>
            <a:endParaRPr lang="sk-SK" altLang="en-US" sz="16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altLang="en-US" sz="24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sz="3600" cap="al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650EEE0-3DF6-63FD-E0AE-C48A231AA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685800"/>
            <a:ext cx="8610600" cy="1141413"/>
          </a:xfrm>
        </p:spPr>
        <p:txBody>
          <a:bodyPr/>
          <a:lstStyle/>
          <a:p>
            <a:r>
              <a:rPr lang="en-US" altLang="en-US" sz="4000" dirty="0"/>
              <a:t>Peer assessment</a:t>
            </a:r>
            <a:r>
              <a:rPr lang="sk-SK" altLang="en-US" sz="4000" dirty="0"/>
              <a:t> </a:t>
            </a:r>
            <a:r>
              <a:rPr lang="sk-SK" altLang="en-US" sz="2800" dirty="0"/>
              <a:t>(</a:t>
            </a:r>
            <a:r>
              <a:rPr lang="sk-SK" altLang="en-US" sz="2800" dirty="0" err="1"/>
              <a:t>background</a:t>
            </a:r>
            <a:r>
              <a:rPr lang="sk-SK" altLang="en-US" sz="2800" dirty="0"/>
              <a:t>)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5A85946E-E408-A098-B2F9-EF0B437464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610600" cy="43084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k-SK" altLang="en-US" sz="2400" dirty="0" err="1"/>
              <a:t>Areas</a:t>
            </a:r>
            <a:endParaRPr lang="en-US" altLang="en-US" sz="2400" dirty="0"/>
          </a:p>
          <a:p>
            <a:pPr lvl="1">
              <a:spcBef>
                <a:spcPts val="1200"/>
              </a:spcBef>
            </a:pPr>
            <a:r>
              <a:rPr lang="sk-SK" altLang="en-US" sz="2000" dirty="0" err="1"/>
              <a:t>Writing</a:t>
            </a:r>
            <a:r>
              <a:rPr lang="sk-SK" altLang="en-US" sz="2000" dirty="0"/>
              <a:t> </a:t>
            </a:r>
            <a:r>
              <a:rPr lang="sk-SK" altLang="en-US" sz="1800" dirty="0"/>
              <a:t>(Ford, 1973)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technical</a:t>
            </a:r>
            <a:r>
              <a:rPr lang="sk-SK" altLang="en-US" sz="2000" dirty="0"/>
              <a:t> and </a:t>
            </a:r>
            <a:r>
              <a:rPr lang="sk-SK" altLang="en-US" sz="2000" dirty="0" err="1"/>
              <a:t>natural</a:t>
            </a:r>
            <a:r>
              <a:rPr lang="sk-SK" altLang="en-US" sz="2000" dirty="0"/>
              <a:t> </a:t>
            </a:r>
            <a:r>
              <a:rPr lang="sk-SK" altLang="en-US" sz="2000" dirty="0" err="1"/>
              <a:t>sciences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healthcare</a:t>
            </a:r>
            <a:r>
              <a:rPr lang="sk-SK" altLang="en-US" sz="2000" dirty="0"/>
              <a:t>, ...</a:t>
            </a:r>
            <a:endParaRPr lang="en-US" altLang="en-US" sz="2000" dirty="0"/>
          </a:p>
          <a:p>
            <a:pPr>
              <a:spcBef>
                <a:spcPts val="1200"/>
              </a:spcBef>
            </a:pPr>
            <a:r>
              <a:rPr lang="sk-SK" altLang="en-US" sz="2400" dirty="0" err="1"/>
              <a:t>Implementation</a:t>
            </a:r>
            <a:r>
              <a:rPr lang="sk-SK" altLang="en-US" sz="2400" dirty="0"/>
              <a:t> </a:t>
            </a:r>
            <a:r>
              <a:rPr lang="sk-SK" altLang="en-US" sz="1800" dirty="0"/>
              <a:t>(</a:t>
            </a:r>
            <a:r>
              <a:rPr lang="sk-SK" altLang="en-US" sz="1800" dirty="0" err="1"/>
              <a:t>Topping</a:t>
            </a:r>
            <a:r>
              <a:rPr lang="sk-SK" altLang="en-US" sz="1800" dirty="0"/>
              <a:t>, 1998)</a:t>
            </a:r>
            <a:endParaRPr lang="en-US" altLang="en-US" sz="2400" dirty="0"/>
          </a:p>
          <a:p>
            <a:pPr lvl="1">
              <a:spcBef>
                <a:spcPts val="0"/>
              </a:spcBef>
            </a:pPr>
            <a:r>
              <a:rPr lang="sk-SK" altLang="en-US" sz="2000" dirty="0" err="1"/>
              <a:t>Points</a:t>
            </a:r>
            <a:r>
              <a:rPr lang="sk-SK" altLang="en-US" sz="2000" dirty="0"/>
              <a:t>/</a:t>
            </a:r>
            <a:r>
              <a:rPr lang="sk-SK" altLang="en-US" sz="2000" dirty="0" err="1"/>
              <a:t>grades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comments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questions+answers</a:t>
            </a:r>
            <a:r>
              <a:rPr lang="sk-SK" altLang="en-US" sz="2000" dirty="0"/>
              <a:t>, </a:t>
            </a:r>
            <a:r>
              <a:rPr lang="en-US" altLang="en-US" sz="2000" dirty="0"/>
              <a:t>rubric</a:t>
            </a:r>
            <a:r>
              <a:rPr lang="sk-SK" altLang="en-US" sz="2000" dirty="0"/>
              <a:t>s, ...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sk-SK" altLang="en-US" sz="2000" dirty="0" err="1"/>
              <a:t>Anonymous</a:t>
            </a:r>
            <a:r>
              <a:rPr lang="sk-SK" altLang="en-US" sz="2000" dirty="0"/>
              <a:t> – </a:t>
            </a:r>
            <a:r>
              <a:rPr lang="sk-SK" altLang="en-US" sz="2000" dirty="0" err="1"/>
              <a:t>non-anonymous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sk-SK" altLang="en-US" sz="2000" dirty="0" err="1"/>
              <a:t>Mandatory</a:t>
            </a:r>
            <a:r>
              <a:rPr lang="sk-SK" altLang="en-US" sz="2000" dirty="0"/>
              <a:t>/</a:t>
            </a:r>
            <a:r>
              <a:rPr lang="sk-SK" altLang="en-US" sz="2000" dirty="0" err="1"/>
              <a:t>voluntary</a:t>
            </a:r>
            <a:r>
              <a:rPr lang="sk-SK" altLang="en-US" sz="2000" dirty="0"/>
              <a:t>/</a:t>
            </a:r>
            <a:r>
              <a:rPr lang="sk-SK" altLang="en-US" sz="2000" dirty="0" err="1"/>
              <a:t>graded</a:t>
            </a:r>
            <a:r>
              <a:rPr lang="sk-SK" altLang="en-US" sz="2000" dirty="0"/>
              <a:t> </a:t>
            </a:r>
            <a:r>
              <a:rPr lang="sk-SK" altLang="en-US" sz="2000" dirty="0" err="1"/>
              <a:t>activity</a:t>
            </a:r>
            <a:endParaRPr lang="sk-SK" altLang="en-US" sz="2000" dirty="0"/>
          </a:p>
          <a:p>
            <a:pPr lvl="1">
              <a:spcBef>
                <a:spcPts val="0"/>
              </a:spcBef>
            </a:pPr>
            <a:r>
              <a:rPr lang="sk-SK" altLang="en-US" sz="2000" dirty="0" err="1"/>
              <a:t>Various</a:t>
            </a:r>
            <a:r>
              <a:rPr lang="sk-SK" altLang="en-US" sz="2000" dirty="0"/>
              <a:t> </a:t>
            </a:r>
            <a:r>
              <a:rPr lang="sk-SK" altLang="en-US" sz="2000" dirty="0" err="1"/>
              <a:t>workflow</a:t>
            </a:r>
            <a:r>
              <a:rPr lang="sk-SK" altLang="en-US" sz="2000" dirty="0"/>
              <a:t> </a:t>
            </a:r>
            <a:r>
              <a:rPr lang="sk-SK" altLang="en-US" sz="2000" dirty="0" err="1"/>
              <a:t>strategies</a:t>
            </a:r>
            <a:endParaRPr lang="en-US" altLang="en-US" sz="2000" dirty="0"/>
          </a:p>
          <a:p>
            <a:pPr>
              <a:spcBef>
                <a:spcPts val="1200"/>
              </a:spcBef>
            </a:pPr>
            <a:r>
              <a:rPr lang="sk-SK" altLang="en-US" sz="2400" dirty="0"/>
              <a:t>Web </a:t>
            </a:r>
            <a:r>
              <a:rPr lang="sk-SK" altLang="en-US" sz="2400" dirty="0" err="1"/>
              <a:t>tools</a:t>
            </a:r>
            <a:endParaRPr lang="en-US" altLang="en-US" sz="2400" dirty="0"/>
          </a:p>
          <a:p>
            <a:pPr lvl="1">
              <a:spcBef>
                <a:spcPts val="0"/>
              </a:spcBef>
            </a:pPr>
            <a:r>
              <a:rPr lang="sk-SK" altLang="en-US" sz="2000" dirty="0"/>
              <a:t>PG </a:t>
            </a:r>
            <a:r>
              <a:rPr lang="sk-SK" altLang="en-US" sz="2000" dirty="0" err="1"/>
              <a:t>system</a:t>
            </a:r>
            <a:r>
              <a:rPr lang="sk-SK" altLang="en-US" sz="2000" dirty="0"/>
              <a:t> </a:t>
            </a:r>
            <a:r>
              <a:rPr lang="sk-SK" altLang="en-US" sz="1800" dirty="0"/>
              <a:t>(</a:t>
            </a:r>
            <a:r>
              <a:rPr lang="sk-SK" altLang="en-US" sz="1800" dirty="0" err="1"/>
              <a:t>Gehringer</a:t>
            </a:r>
            <a:r>
              <a:rPr lang="sk-SK" altLang="en-US" sz="1800" dirty="0"/>
              <a:t>, 2000)</a:t>
            </a:r>
            <a:r>
              <a:rPr lang="sk-SK" altLang="en-US" sz="2000" dirty="0"/>
              <a:t>, </a:t>
            </a:r>
            <a:r>
              <a:rPr lang="sk-SK" altLang="en-US" sz="2000" dirty="0" err="1"/>
              <a:t>Expertiza</a:t>
            </a:r>
            <a:r>
              <a:rPr lang="sk-SK" altLang="en-US" sz="2000" dirty="0"/>
              <a:t> </a:t>
            </a:r>
            <a:r>
              <a:rPr lang="sk-SK" altLang="en-US" sz="1800" dirty="0"/>
              <a:t>(</a:t>
            </a:r>
            <a:r>
              <a:rPr lang="sk-SK" altLang="en-US" sz="1800" dirty="0" err="1"/>
              <a:t>Gehringer</a:t>
            </a:r>
            <a:r>
              <a:rPr lang="en-US" altLang="en-US" sz="1800" dirty="0"/>
              <a:t>,</a:t>
            </a:r>
            <a:r>
              <a:rPr lang="sk-SK" altLang="en-US" sz="1800" dirty="0"/>
              <a:t> 2007)</a:t>
            </a:r>
            <a:endParaRPr lang="en-US" altLang="en-US" sz="1800" dirty="0"/>
          </a:p>
          <a:p>
            <a:pPr lvl="1">
              <a:spcBef>
                <a:spcPts val="0"/>
              </a:spcBef>
            </a:pPr>
            <a:r>
              <a:rPr lang="sk-SK" altLang="en-US" sz="2000" dirty="0" err="1"/>
              <a:t>OpenAnswer</a:t>
            </a:r>
            <a:r>
              <a:rPr lang="sk-SK" altLang="en-US" sz="2000" dirty="0"/>
              <a:t> </a:t>
            </a:r>
            <a:r>
              <a:rPr lang="sk-SK" altLang="en-US" sz="1800" dirty="0"/>
              <a:t>(</a:t>
            </a:r>
            <a:r>
              <a:rPr lang="sk-SK" altLang="en-US" sz="1800" dirty="0" err="1"/>
              <a:t>Sterbini</a:t>
            </a:r>
            <a:r>
              <a:rPr lang="sk-SK" altLang="en-US" sz="1800" dirty="0"/>
              <a:t> &amp; </a:t>
            </a:r>
            <a:r>
              <a:rPr lang="sk-SK" altLang="en-US" sz="1800" dirty="0" err="1"/>
              <a:t>Temperini</a:t>
            </a:r>
            <a:r>
              <a:rPr lang="sk-SK" altLang="en-US" sz="1800" dirty="0"/>
              <a:t>, 2012)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0684C5A-0E42-CB0D-1111-A9E0491BC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15000"/>
            <a:ext cx="8991600" cy="1081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900" dirty="0">
                <a:latin typeface="+mj-lt"/>
              </a:rPr>
              <a:t>Ford, B.W.. The effects of peer editing/grading on the grammar-usage and theme-composition ability of college freshmen. The University of Oklahoma</a:t>
            </a:r>
            <a:r>
              <a:rPr lang="sk-SK" sz="900" dirty="0">
                <a:latin typeface="+mj-lt"/>
              </a:rPr>
              <a:t>, </a:t>
            </a:r>
            <a:r>
              <a:rPr lang="en-GB" sz="900" dirty="0">
                <a:latin typeface="+mj-lt"/>
              </a:rPr>
              <a:t>1973</a:t>
            </a:r>
            <a:r>
              <a:rPr lang="sk-SK" sz="900" dirty="0">
                <a:latin typeface="+mj-lt"/>
              </a:rPr>
              <a:t>.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900" dirty="0">
                <a:latin typeface="+mj-lt"/>
              </a:rPr>
              <a:t>Topping, K., 1998. Peer assessment between students in colleges and universities. Review of educational Research, 68(3), pp.249-276.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US" sz="900" dirty="0" err="1">
                <a:latin typeface="+mj-lt"/>
              </a:rPr>
              <a:t>Gehringer</a:t>
            </a:r>
            <a:r>
              <a:rPr lang="en-US" sz="900" dirty="0">
                <a:latin typeface="+mj-lt"/>
              </a:rPr>
              <a:t> E.F. Strategies and mechanisms for electronic peer review. In: Proceedings of the 30th Annual Frontiers in Education Conference. Building on A Century of Progress in Engineering Education, 2000, Vol. 1, pp. F1B2-F1B7, IEEE.</a:t>
            </a:r>
            <a:r>
              <a:rPr lang="en-GB" sz="900" dirty="0">
                <a:latin typeface="+mj-lt"/>
              </a:rPr>
              <a:t> </a:t>
            </a:r>
            <a:endParaRPr lang="sk-SK" sz="900" dirty="0">
              <a:latin typeface="+mj-lt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900" dirty="0" err="1">
                <a:latin typeface="+mj-lt"/>
              </a:rPr>
              <a:t>Gehringer</a:t>
            </a:r>
            <a:r>
              <a:rPr lang="sk-SK" sz="900" dirty="0">
                <a:latin typeface="+mj-lt"/>
              </a:rPr>
              <a:t>,</a:t>
            </a:r>
            <a:r>
              <a:rPr lang="en-GB" sz="900" dirty="0">
                <a:latin typeface="+mj-lt"/>
              </a:rPr>
              <a:t> E. F., </a:t>
            </a:r>
            <a:r>
              <a:rPr lang="en-GB" sz="900" dirty="0" err="1">
                <a:latin typeface="+mj-lt"/>
              </a:rPr>
              <a:t>Ehresman</a:t>
            </a:r>
            <a:r>
              <a:rPr lang="en-GB" sz="900" dirty="0">
                <a:latin typeface="+mj-lt"/>
              </a:rPr>
              <a:t>, L.M.</a:t>
            </a:r>
            <a:r>
              <a:rPr lang="sk-SK" sz="900" dirty="0">
                <a:latin typeface="+mj-lt"/>
              </a:rPr>
              <a:t>,</a:t>
            </a:r>
            <a:r>
              <a:rPr lang="en-GB" sz="900" dirty="0">
                <a:latin typeface="+mj-lt"/>
              </a:rPr>
              <a:t> Conger, W. P. </a:t>
            </a:r>
            <a:r>
              <a:rPr lang="sk-SK" sz="900" dirty="0">
                <a:latin typeface="+mj-lt"/>
              </a:rPr>
              <a:t>.</a:t>
            </a:r>
            <a:r>
              <a:rPr lang="en-GB" sz="900" dirty="0">
                <a:latin typeface="+mj-lt"/>
              </a:rPr>
              <a:t>Reusable learning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objects through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peer review:</a:t>
            </a:r>
            <a:r>
              <a:rPr lang="sk-SK" sz="900" dirty="0">
                <a:latin typeface="+mj-lt"/>
              </a:rPr>
              <a:t>T</a:t>
            </a:r>
            <a:r>
              <a:rPr lang="en-GB" sz="900" dirty="0">
                <a:latin typeface="+mj-lt"/>
              </a:rPr>
              <a:t>he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 err="1">
                <a:latin typeface="+mj-lt"/>
              </a:rPr>
              <a:t>expertiza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approach,</a:t>
            </a:r>
            <a:r>
              <a:rPr lang="sk-SK" sz="900" dirty="0">
                <a:latin typeface="+mj-lt"/>
              </a:rPr>
              <a:t>I</a:t>
            </a:r>
            <a:r>
              <a:rPr lang="en-GB" sz="900" dirty="0">
                <a:latin typeface="+mj-lt"/>
              </a:rPr>
              <a:t>n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Innovate: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Journal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of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Online Education,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2007.</a:t>
            </a:r>
            <a:endParaRPr lang="sk-SK" sz="900" dirty="0">
              <a:latin typeface="+mj-lt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en-GB" sz="900" dirty="0" err="1">
                <a:latin typeface="+mj-lt"/>
              </a:rPr>
              <a:t>Sterbini</a:t>
            </a:r>
            <a:r>
              <a:rPr lang="en-GB" sz="900" dirty="0">
                <a:latin typeface="+mj-lt"/>
              </a:rPr>
              <a:t> A, </a:t>
            </a:r>
            <a:r>
              <a:rPr lang="en-GB" sz="900" dirty="0" err="1">
                <a:latin typeface="+mj-lt"/>
              </a:rPr>
              <a:t>Temperini</a:t>
            </a:r>
            <a:r>
              <a:rPr lang="en-GB" sz="900" dirty="0">
                <a:latin typeface="+mj-lt"/>
              </a:rPr>
              <a:t> M. Dealing with open-answer questions in a peer-assessment environment. In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ICWL 2012: </a:t>
            </a:r>
            <a:r>
              <a:rPr lang="en-GB" sz="900" dirty="0" err="1">
                <a:latin typeface="+mj-lt"/>
              </a:rPr>
              <a:t>Proce</a:t>
            </a:r>
            <a:r>
              <a:rPr lang="en-GB" sz="900" dirty="0">
                <a:latin typeface="+mj-lt"/>
              </a:rPr>
              <a:t> 11 2012 (pp. 240-248). Springer</a:t>
            </a:r>
            <a:r>
              <a:rPr lang="sk-SK" sz="900" dirty="0">
                <a:latin typeface="+mj-lt"/>
              </a:rPr>
              <a:t>, LNCS</a:t>
            </a:r>
            <a:r>
              <a:rPr lang="en-GB" sz="9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34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9B779C4-2DF3-9FF9-DD0C-F89172933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en-US" altLang="en-US" sz="4000" dirty="0"/>
              <a:t>Peer assessment </a:t>
            </a:r>
            <a:r>
              <a:rPr lang="sk-SK" altLang="en-US" sz="4000" dirty="0"/>
              <a:t>– </a:t>
            </a:r>
            <a:r>
              <a:rPr lang="en-US" altLang="en-US" sz="4000" dirty="0"/>
              <a:t>our experience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38ECC4FC-ADE0-1F5A-5BD2-7898CE0C8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838" y="1723818"/>
            <a:ext cx="8686800" cy="43084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Applied Informatics – professional blogging, projects</a:t>
            </a:r>
          </a:p>
          <a:p>
            <a:pPr>
              <a:spcBef>
                <a:spcPts val="0"/>
              </a:spcBef>
            </a:pPr>
            <a:r>
              <a:rPr lang="sk-SK" altLang="en-US" sz="2400" dirty="0" err="1"/>
              <a:t>Teaching</a:t>
            </a:r>
            <a:r>
              <a:rPr lang="sk-SK" altLang="en-US" sz="2400" dirty="0"/>
              <a:t> </a:t>
            </a:r>
            <a:r>
              <a:rPr lang="sk-SK" altLang="en-US" sz="2400" dirty="0" err="1"/>
              <a:t>Informatics</a:t>
            </a:r>
            <a:r>
              <a:rPr lang="sk-SK" altLang="en-US" sz="2400" dirty="0"/>
              <a:t> – </a:t>
            </a:r>
            <a:r>
              <a:rPr lang="sk-SK" altLang="en-US" sz="2400" dirty="0" err="1"/>
              <a:t>projects</a:t>
            </a:r>
            <a:endParaRPr lang="sk-SK" altLang="en-US" sz="2400" dirty="0"/>
          </a:p>
          <a:p>
            <a:pPr>
              <a:spcBef>
                <a:spcPts val="1800"/>
              </a:spcBef>
            </a:pPr>
            <a:r>
              <a:rPr lang="en-US" altLang="en-US" sz="2400" dirty="0"/>
              <a:t>Results</a:t>
            </a:r>
            <a:endParaRPr lang="sk-SK" altLang="en-US" sz="2400" dirty="0"/>
          </a:p>
          <a:p>
            <a:pPr lvl="1">
              <a:spcBef>
                <a:spcPts val="500"/>
              </a:spcBef>
            </a:pPr>
            <a:r>
              <a:rPr lang="sk-SK" altLang="en-US" sz="2000" dirty="0"/>
              <a:t>Met</a:t>
            </a:r>
            <a:r>
              <a:rPr lang="en-US" altLang="en-US" sz="2000" dirty="0"/>
              <a:t>h</a:t>
            </a:r>
            <a:r>
              <a:rPr lang="sk-SK" altLang="en-US" sz="2000" dirty="0"/>
              <a:t>od</a:t>
            </a:r>
            <a:r>
              <a:rPr lang="en-US" altLang="en-US" sz="2000" dirty="0"/>
              <a:t>ology</a:t>
            </a:r>
            <a:r>
              <a:rPr lang="sk-SK" altLang="en-US" sz="2000" dirty="0"/>
              <a:t> </a:t>
            </a:r>
          </a:p>
          <a:p>
            <a:pPr lvl="1">
              <a:spcBef>
                <a:spcPts val="500"/>
              </a:spcBef>
            </a:pPr>
            <a:r>
              <a:rPr lang="en-US" altLang="en-US" sz="2000" dirty="0"/>
              <a:t>Tool</a:t>
            </a:r>
            <a:endParaRPr lang="sk-SK" altLang="en-US" sz="2000" dirty="0"/>
          </a:p>
          <a:p>
            <a:pPr lvl="1">
              <a:spcBef>
                <a:spcPts val="500"/>
              </a:spcBef>
            </a:pPr>
            <a:r>
              <a:rPr lang="en-US" altLang="en-US" sz="2000" dirty="0"/>
              <a:t>Long-term research (Web technologies and methodologies)</a:t>
            </a:r>
            <a:endParaRPr lang="sk-SK" altLang="en-US" sz="2000" dirty="0"/>
          </a:p>
          <a:p>
            <a:pPr lvl="2">
              <a:spcBef>
                <a:spcPts val="300"/>
              </a:spcBef>
            </a:pPr>
            <a:r>
              <a:rPr lang="sk-SK" altLang="en-US" sz="1800" dirty="0" err="1"/>
              <a:t>Increased</a:t>
            </a:r>
            <a:r>
              <a:rPr lang="sk-SK" altLang="en-US" sz="1800" dirty="0"/>
              <a:t> </a:t>
            </a:r>
            <a:r>
              <a:rPr lang="sk-SK" altLang="en-US" sz="1800" dirty="0" err="1"/>
              <a:t>student</a:t>
            </a:r>
            <a:r>
              <a:rPr lang="sk-SK" altLang="en-US" sz="1800" dirty="0"/>
              <a:t> </a:t>
            </a:r>
            <a:r>
              <a:rPr lang="sk-SK" altLang="en-US" sz="1800" dirty="0" err="1"/>
              <a:t>activity</a:t>
            </a:r>
            <a:endParaRPr lang="sk-SK" altLang="en-US" sz="1800" dirty="0"/>
          </a:p>
          <a:p>
            <a:pPr lvl="2">
              <a:spcBef>
                <a:spcPts val="300"/>
              </a:spcBef>
            </a:pPr>
            <a:r>
              <a:rPr lang="en-US" altLang="en-US" sz="1800" dirty="0"/>
              <a:t>Improved study results</a:t>
            </a:r>
            <a:endParaRPr lang="sk-SK" altLang="en-US" sz="1800" dirty="0"/>
          </a:p>
          <a:p>
            <a:pPr lvl="2">
              <a:spcBef>
                <a:spcPts val="300"/>
              </a:spcBef>
            </a:pPr>
            <a:r>
              <a:rPr lang="en-US" altLang="en-US" sz="1800" dirty="0"/>
              <a:t>Research into the reliability of student assessment</a:t>
            </a:r>
            <a:endParaRPr lang="sk-SK" altLang="en-US" sz="1800" dirty="0"/>
          </a:p>
          <a:p>
            <a:pPr lvl="3">
              <a:spcBef>
                <a:spcPts val="300"/>
              </a:spcBef>
            </a:pPr>
            <a:r>
              <a:rPr lang="sk-SK" altLang="en-US" sz="1600" dirty="0" err="1"/>
              <a:t>Fairness</a:t>
            </a:r>
            <a:r>
              <a:rPr lang="sk-SK" altLang="en-US" sz="1600" dirty="0"/>
              <a:t> of </a:t>
            </a:r>
            <a:r>
              <a:rPr lang="sk-SK" altLang="en-US" sz="1600" dirty="0" err="1"/>
              <a:t>assessment</a:t>
            </a:r>
            <a:r>
              <a:rPr lang="sk-SK" altLang="en-US" sz="1600" dirty="0"/>
              <a:t> (</a:t>
            </a:r>
            <a:r>
              <a:rPr lang="sk-SK" altLang="en-US" sz="1600" dirty="0" err="1"/>
              <a:t>friends</a:t>
            </a:r>
            <a:r>
              <a:rPr lang="en-US" altLang="en-US" sz="1600" dirty="0"/>
              <a:t> vs. </a:t>
            </a:r>
            <a:r>
              <a:rPr lang="sk-SK" altLang="en-US" sz="1600" dirty="0" err="1"/>
              <a:t>non-friends</a:t>
            </a:r>
            <a:r>
              <a:rPr lang="sk-SK" altLang="en-US" sz="1600" dirty="0"/>
              <a:t>)</a:t>
            </a:r>
          </a:p>
          <a:p>
            <a:pPr lvl="3">
              <a:spcBef>
                <a:spcPts val="300"/>
              </a:spcBef>
            </a:pPr>
            <a:r>
              <a:rPr lang="en-US" altLang="en-US" sz="1600" dirty="0"/>
              <a:t>Comparison of student and teacher assessment</a:t>
            </a:r>
            <a:endParaRPr lang="sk-SK" altLang="en-US" sz="1600" dirty="0"/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88338C9F-CAB0-EE63-C36A-AD5CF7261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57862"/>
            <a:ext cx="89614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900" dirty="0" err="1">
                <a:solidFill>
                  <a:srgbClr val="7030A0"/>
                </a:solidFill>
              </a:rPr>
              <a:t>Kubincov</a:t>
            </a:r>
            <a:r>
              <a:rPr lang="sk-SK" altLang="en-US" sz="900" dirty="0">
                <a:solidFill>
                  <a:srgbClr val="7030A0"/>
                </a:solidFill>
              </a:rPr>
              <a:t>á</a:t>
            </a:r>
            <a:r>
              <a:rPr lang="en-GB" altLang="en-US" sz="900" dirty="0">
                <a:solidFill>
                  <a:srgbClr val="7030A0"/>
                </a:solidFill>
              </a:rPr>
              <a:t>, Z., </a:t>
            </a:r>
            <a:r>
              <a:rPr lang="en-GB" altLang="en-US" sz="900" dirty="0" err="1">
                <a:solidFill>
                  <a:srgbClr val="7030A0"/>
                </a:solidFill>
              </a:rPr>
              <a:t>Homola</a:t>
            </a:r>
            <a:r>
              <a:rPr lang="en-GB" altLang="en-US" sz="900" dirty="0">
                <a:solidFill>
                  <a:srgbClr val="7030A0"/>
                </a:solidFill>
              </a:rPr>
              <a:t>, M., </a:t>
            </a:r>
            <a:r>
              <a:rPr lang="en-GB" altLang="en-US" sz="900" dirty="0" err="1">
                <a:solidFill>
                  <a:srgbClr val="7030A0"/>
                </a:solidFill>
              </a:rPr>
              <a:t>Bejdov</a:t>
            </a:r>
            <a:r>
              <a:rPr lang="sk-SK" altLang="en-US" sz="900" dirty="0">
                <a:solidFill>
                  <a:srgbClr val="7030A0"/>
                </a:solidFill>
              </a:rPr>
              <a:t>á</a:t>
            </a:r>
            <a:r>
              <a:rPr lang="en-GB" altLang="en-US" sz="900" dirty="0">
                <a:solidFill>
                  <a:srgbClr val="7030A0"/>
                </a:solidFill>
              </a:rPr>
              <a:t>, V.: Motivational effect of peer review in blog-based activities. ICWL 2013. </a:t>
            </a:r>
            <a:r>
              <a:rPr lang="sk-SK" altLang="en-US" sz="900" dirty="0" err="1">
                <a:solidFill>
                  <a:srgbClr val="7030A0"/>
                </a:solidFill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</a:rPr>
              <a:t>,</a:t>
            </a:r>
            <a:r>
              <a:rPr lang="en-GB" altLang="en-US" sz="900" dirty="0">
                <a:solidFill>
                  <a:srgbClr val="7030A0"/>
                </a:solidFill>
              </a:rPr>
              <a:t>LNCS, vol. 8167, pp.194–203.</a:t>
            </a:r>
            <a:endParaRPr lang="sk-SK" altLang="en-US" sz="900" dirty="0">
              <a:solidFill>
                <a:srgbClr val="7030A0"/>
              </a:solidFill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altLang="en-US" sz="900" dirty="0" err="1">
                <a:solidFill>
                  <a:srgbClr val="7030A0"/>
                </a:solidFill>
              </a:rPr>
              <a:t>Dropčová</a:t>
            </a:r>
            <a:r>
              <a:rPr lang="sk-SK" altLang="en-US" sz="900" dirty="0">
                <a:solidFill>
                  <a:srgbClr val="7030A0"/>
                </a:solidFill>
              </a:rPr>
              <a:t>, </a:t>
            </a:r>
            <a:r>
              <a:rPr lang="en-US" altLang="en-US" sz="900" dirty="0">
                <a:solidFill>
                  <a:srgbClr val="7030A0"/>
                </a:solidFill>
              </a:rPr>
              <a:t>V., </a:t>
            </a:r>
            <a:r>
              <a:rPr lang="sk-SK" altLang="en-US" sz="900" dirty="0">
                <a:solidFill>
                  <a:srgbClr val="7030A0"/>
                </a:solidFill>
              </a:rPr>
              <a:t>Homola, </a:t>
            </a:r>
            <a:r>
              <a:rPr lang="en-US" altLang="en-US" sz="900" dirty="0">
                <a:solidFill>
                  <a:srgbClr val="7030A0"/>
                </a:solidFill>
              </a:rPr>
              <a:t>M., </a:t>
            </a:r>
            <a:r>
              <a:rPr lang="sk-SK" altLang="en-US" sz="900" dirty="0">
                <a:solidFill>
                  <a:srgbClr val="7030A0"/>
                </a:solidFill>
              </a:rPr>
              <a:t>Kubincová, </a:t>
            </a:r>
            <a:r>
              <a:rPr lang="en-US" altLang="en-US" sz="900" dirty="0">
                <a:solidFill>
                  <a:srgbClr val="7030A0"/>
                </a:solidFill>
              </a:rPr>
              <a:t>Z.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Students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'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acceptance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of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review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.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eLEOT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2015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,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LNICSSITE,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2016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, pp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. 52-59. 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altLang="en-US" sz="900" dirty="0" err="1">
                <a:solidFill>
                  <a:srgbClr val="7030A0"/>
                </a:solidFill>
              </a:rPr>
              <a:t>Dropčová</a:t>
            </a:r>
            <a:r>
              <a:rPr lang="sk-SK" altLang="en-US" sz="900" dirty="0">
                <a:solidFill>
                  <a:srgbClr val="7030A0"/>
                </a:solidFill>
              </a:rPr>
              <a:t>, </a:t>
            </a:r>
            <a:r>
              <a:rPr lang="en-US" altLang="en-US" sz="900" dirty="0">
                <a:solidFill>
                  <a:srgbClr val="7030A0"/>
                </a:solidFill>
              </a:rPr>
              <a:t>V., </a:t>
            </a:r>
            <a:r>
              <a:rPr lang="sk-SK" altLang="en-US" sz="900" dirty="0">
                <a:solidFill>
                  <a:srgbClr val="7030A0"/>
                </a:solidFill>
              </a:rPr>
              <a:t>Kubincová, </a:t>
            </a:r>
            <a:r>
              <a:rPr lang="en-US" altLang="en-US" sz="900" dirty="0">
                <a:solidFill>
                  <a:srgbClr val="7030A0"/>
                </a:solidFill>
              </a:rPr>
              <a:t>Z., </a:t>
            </a:r>
            <a:r>
              <a:rPr lang="sk-SK" altLang="en-US" sz="900" dirty="0">
                <a:solidFill>
                  <a:srgbClr val="7030A0"/>
                </a:solidFill>
              </a:rPr>
              <a:t>Homola, </a:t>
            </a:r>
            <a:r>
              <a:rPr lang="en-US" altLang="en-US" sz="900" dirty="0">
                <a:solidFill>
                  <a:srgbClr val="7030A0"/>
                </a:solidFill>
              </a:rPr>
              <a:t>M. </a:t>
            </a:r>
            <a:r>
              <a:rPr lang="sk-SK" altLang="en-US" sz="900" dirty="0" err="1">
                <a:solidFill>
                  <a:srgbClr val="7030A0"/>
                </a:solidFill>
              </a:rPr>
              <a:t>Can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blogging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activities</a:t>
            </a:r>
            <a:r>
              <a:rPr lang="sk-SK" altLang="en-US" sz="900" dirty="0">
                <a:solidFill>
                  <a:srgbClr val="7030A0"/>
                </a:solidFill>
              </a:rPr>
              <a:t> and </a:t>
            </a:r>
            <a:r>
              <a:rPr lang="sk-SK" altLang="en-US" sz="900" dirty="0" err="1">
                <a:solidFill>
                  <a:srgbClr val="7030A0"/>
                </a:solidFill>
              </a:rPr>
              <a:t>peer-reviewing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improve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learning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outcomes</a:t>
            </a:r>
            <a:r>
              <a:rPr lang="sk-SK" altLang="en-US" sz="900" dirty="0">
                <a:solidFill>
                  <a:srgbClr val="7030A0"/>
                </a:solidFill>
              </a:rPr>
              <a:t>?</a:t>
            </a:r>
            <a:r>
              <a:rPr lang="en-US" altLang="en-US" sz="900" dirty="0">
                <a:solidFill>
                  <a:srgbClr val="7030A0"/>
                </a:solidFill>
              </a:rPr>
              <a:t> ICTE</a:t>
            </a:r>
            <a:r>
              <a:rPr lang="sk-SK" altLang="en-US" sz="900" dirty="0">
                <a:solidFill>
                  <a:srgbClr val="7030A0"/>
                </a:solidFill>
              </a:rPr>
              <a:t> 2013</a:t>
            </a:r>
            <a:r>
              <a:rPr lang="en-US" altLang="en-US" sz="900" dirty="0">
                <a:solidFill>
                  <a:srgbClr val="7030A0"/>
                </a:solidFill>
              </a:rPr>
              <a:t>,</a:t>
            </a:r>
            <a:r>
              <a:rPr lang="sk-SK" altLang="en-US" sz="900" dirty="0">
                <a:solidFill>
                  <a:srgbClr val="7030A0"/>
                </a:solidFill>
              </a:rPr>
              <a:t> Ostrava, 2013</a:t>
            </a:r>
            <a:r>
              <a:rPr lang="en-US" altLang="en-US" sz="900" dirty="0">
                <a:solidFill>
                  <a:srgbClr val="7030A0"/>
                </a:solidFill>
              </a:rPr>
              <a:t>, pp</a:t>
            </a:r>
            <a:r>
              <a:rPr lang="sk-SK" altLang="en-US" sz="900" dirty="0">
                <a:solidFill>
                  <a:srgbClr val="7030A0"/>
                </a:solidFill>
              </a:rPr>
              <a:t>. 37-46.</a:t>
            </a:r>
            <a:endParaRPr lang="en-GB" altLang="en-US" sz="900" dirty="0">
              <a:solidFill>
                <a:srgbClr val="7030A0"/>
              </a:solidFill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altLang="en-US" sz="900" dirty="0" err="1">
                <a:solidFill>
                  <a:srgbClr val="7030A0"/>
                </a:solidFill>
              </a:rPr>
              <a:t>Dropčová</a:t>
            </a:r>
            <a:r>
              <a:rPr lang="sk-SK" altLang="en-US" sz="900" dirty="0">
                <a:solidFill>
                  <a:srgbClr val="7030A0"/>
                </a:solidFill>
              </a:rPr>
              <a:t>, </a:t>
            </a:r>
            <a:r>
              <a:rPr lang="en-US" altLang="en-US" sz="900" dirty="0">
                <a:solidFill>
                  <a:srgbClr val="7030A0"/>
                </a:solidFill>
              </a:rPr>
              <a:t>V., </a:t>
            </a:r>
            <a:r>
              <a:rPr lang="sk-SK" altLang="en-US" sz="900" dirty="0">
                <a:solidFill>
                  <a:srgbClr val="7030A0"/>
                </a:solidFill>
              </a:rPr>
              <a:t>Kubincová, </a:t>
            </a:r>
            <a:r>
              <a:rPr lang="en-US" altLang="en-US" sz="900" dirty="0">
                <a:solidFill>
                  <a:srgbClr val="7030A0"/>
                </a:solidFill>
              </a:rPr>
              <a:t>Z. </a:t>
            </a:r>
            <a:r>
              <a:rPr lang="sk-SK" altLang="en-US" sz="900" dirty="0" err="1">
                <a:solidFill>
                  <a:srgbClr val="7030A0"/>
                </a:solidFill>
              </a:rPr>
              <a:t>Evaluation</a:t>
            </a:r>
            <a:r>
              <a:rPr lang="sk-SK" altLang="en-US" sz="900" dirty="0">
                <a:solidFill>
                  <a:srgbClr val="7030A0"/>
                </a:solidFill>
              </a:rPr>
              <a:t> of </a:t>
            </a:r>
            <a:r>
              <a:rPr lang="sk-SK" altLang="en-US" sz="900" dirty="0" err="1">
                <a:solidFill>
                  <a:srgbClr val="7030A0"/>
                </a:solidFill>
              </a:rPr>
              <a:t>peer-review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quality</a:t>
            </a:r>
            <a:r>
              <a:rPr lang="sk-SK" altLang="en-US" sz="900" dirty="0">
                <a:solidFill>
                  <a:srgbClr val="7030A0"/>
                </a:solidFill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</a:rPr>
              <a:t>comparison</a:t>
            </a:r>
            <a:r>
              <a:rPr lang="sk-SK" altLang="en-US" sz="900" dirty="0">
                <a:solidFill>
                  <a:srgbClr val="7030A0"/>
                </a:solidFill>
              </a:rPr>
              <a:t> to </a:t>
            </a:r>
            <a:r>
              <a:rPr lang="sk-SK" altLang="en-US" sz="900" dirty="0" err="1">
                <a:solidFill>
                  <a:srgbClr val="7030A0"/>
                </a:solidFill>
              </a:rPr>
              <a:t>teacher's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grading</a:t>
            </a:r>
            <a:r>
              <a:rPr lang="en-US" altLang="en-US" sz="900" dirty="0">
                <a:solidFill>
                  <a:srgbClr val="7030A0"/>
                </a:solidFill>
              </a:rPr>
              <a:t>. ICTE 2014, </a:t>
            </a:r>
            <a:r>
              <a:rPr lang="sk-SK" altLang="en-US" sz="900" dirty="0" err="1">
                <a:solidFill>
                  <a:srgbClr val="7030A0"/>
                </a:solidFill>
              </a:rPr>
              <a:t>University</a:t>
            </a:r>
            <a:r>
              <a:rPr lang="sk-SK" altLang="en-US" sz="900" dirty="0">
                <a:solidFill>
                  <a:srgbClr val="7030A0"/>
                </a:solidFill>
              </a:rPr>
              <a:t> of Ostrava, 2014</a:t>
            </a:r>
            <a:r>
              <a:rPr lang="en-US" altLang="en-US" sz="900" dirty="0">
                <a:solidFill>
                  <a:srgbClr val="7030A0"/>
                </a:solidFill>
              </a:rPr>
              <a:t>,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en-US" altLang="en-US" sz="900" dirty="0">
                <a:solidFill>
                  <a:srgbClr val="7030A0"/>
                </a:solidFill>
              </a:rPr>
              <a:t>pp</a:t>
            </a:r>
            <a:r>
              <a:rPr lang="sk-SK" altLang="en-US" sz="900" dirty="0">
                <a:solidFill>
                  <a:srgbClr val="7030A0"/>
                </a:solidFill>
              </a:rPr>
              <a:t>. 61-68</a:t>
            </a: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altLang="en-US" sz="900" dirty="0" err="1">
                <a:solidFill>
                  <a:srgbClr val="7030A0"/>
                </a:solidFill>
              </a:rPr>
              <a:t>Dropčová</a:t>
            </a:r>
            <a:r>
              <a:rPr lang="sk-SK" altLang="en-US" sz="900" dirty="0">
                <a:solidFill>
                  <a:srgbClr val="7030A0"/>
                </a:solidFill>
              </a:rPr>
              <a:t>, </a:t>
            </a:r>
            <a:r>
              <a:rPr lang="en-US" altLang="en-US" sz="900" dirty="0">
                <a:solidFill>
                  <a:srgbClr val="7030A0"/>
                </a:solidFill>
              </a:rPr>
              <a:t>V., </a:t>
            </a:r>
            <a:r>
              <a:rPr lang="sk-SK" altLang="en-US" sz="900" dirty="0">
                <a:solidFill>
                  <a:srgbClr val="7030A0"/>
                </a:solidFill>
              </a:rPr>
              <a:t>Kubincová, </a:t>
            </a:r>
            <a:r>
              <a:rPr lang="en-US" altLang="en-US" sz="900" dirty="0">
                <a:solidFill>
                  <a:srgbClr val="7030A0"/>
                </a:solidFill>
              </a:rPr>
              <a:t>Z., </a:t>
            </a:r>
            <a:r>
              <a:rPr lang="sk-SK" altLang="en-US" sz="900" dirty="0">
                <a:solidFill>
                  <a:srgbClr val="7030A0"/>
                </a:solidFill>
              </a:rPr>
              <a:t>Homola, </a:t>
            </a:r>
            <a:r>
              <a:rPr lang="en-US" altLang="en-US" sz="900" dirty="0">
                <a:solidFill>
                  <a:srgbClr val="7030A0"/>
                </a:solidFill>
              </a:rPr>
              <a:t>M. </a:t>
            </a:r>
            <a:r>
              <a:rPr lang="sk-SK" altLang="en-US" sz="900" dirty="0">
                <a:solidFill>
                  <a:srgbClr val="7030A0"/>
                </a:solidFill>
              </a:rPr>
              <a:t>Are </a:t>
            </a:r>
            <a:r>
              <a:rPr lang="sk-SK" altLang="en-US" sz="900" dirty="0" err="1">
                <a:solidFill>
                  <a:srgbClr val="7030A0"/>
                </a:solidFill>
              </a:rPr>
              <a:t>students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reliable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peer-reviewers</a:t>
            </a:r>
            <a:r>
              <a:rPr lang="sk-SK" altLang="en-US" sz="900" dirty="0">
                <a:solidFill>
                  <a:srgbClr val="7030A0"/>
                </a:solidFill>
              </a:rPr>
              <a:t>?</a:t>
            </a:r>
            <a:r>
              <a:rPr lang="en-GB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>
                <a:solidFill>
                  <a:srgbClr val="7030A0"/>
                </a:solidFill>
              </a:rPr>
              <a:t>In: </a:t>
            </a:r>
            <a:r>
              <a:rPr lang="en-US" altLang="en-US" sz="900" dirty="0">
                <a:solidFill>
                  <a:srgbClr val="7030A0"/>
                </a:solidFill>
              </a:rPr>
              <a:t>ICALT </a:t>
            </a:r>
            <a:r>
              <a:rPr lang="sk-SK" altLang="en-US" sz="900" dirty="0">
                <a:solidFill>
                  <a:srgbClr val="7030A0"/>
                </a:solidFill>
              </a:rPr>
              <a:t>2014</a:t>
            </a:r>
            <a:r>
              <a:rPr lang="en-US" altLang="en-US" sz="900" dirty="0">
                <a:solidFill>
                  <a:srgbClr val="7030A0"/>
                </a:solidFill>
              </a:rPr>
              <a:t>, </a:t>
            </a:r>
            <a:r>
              <a:rPr lang="sk-SK" altLang="en-US" sz="900" dirty="0">
                <a:solidFill>
                  <a:srgbClr val="7030A0"/>
                </a:solidFill>
              </a:rPr>
              <a:t>Los </a:t>
            </a:r>
            <a:r>
              <a:rPr lang="sk-SK" altLang="en-US" sz="900" dirty="0" err="1">
                <a:solidFill>
                  <a:srgbClr val="7030A0"/>
                </a:solidFill>
              </a:rPr>
              <a:t>Alamitos</a:t>
            </a:r>
            <a:r>
              <a:rPr lang="en-US" altLang="en-US" sz="900" dirty="0">
                <a:solidFill>
                  <a:srgbClr val="7030A0"/>
                </a:solidFill>
              </a:rPr>
              <a:t>,</a:t>
            </a:r>
            <a:r>
              <a:rPr lang="sk-SK" altLang="en-US" sz="900" dirty="0">
                <a:solidFill>
                  <a:srgbClr val="7030A0"/>
                </a:solidFill>
              </a:rPr>
              <a:t> IEEE, 2014</a:t>
            </a:r>
            <a:r>
              <a:rPr lang="en-US" altLang="en-US" sz="900" dirty="0">
                <a:solidFill>
                  <a:srgbClr val="7030A0"/>
                </a:solidFill>
              </a:rPr>
              <a:t>, pp.</a:t>
            </a:r>
            <a:r>
              <a:rPr lang="sk-SK" altLang="en-US" sz="900" dirty="0">
                <a:solidFill>
                  <a:srgbClr val="7030A0"/>
                </a:solidFill>
              </a:rPr>
              <a:t> 270-272</a:t>
            </a:r>
            <a:endParaRPr lang="en-US" altLang="en-US" sz="900" dirty="0">
              <a:solidFill>
                <a:srgbClr val="7030A0"/>
              </a:solidFill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altLang="en-US" sz="900" dirty="0" err="1">
                <a:solidFill>
                  <a:srgbClr val="7030A0"/>
                </a:solidFill>
              </a:rPr>
              <a:t>Dropčová</a:t>
            </a:r>
            <a:r>
              <a:rPr lang="sk-SK" altLang="en-US" sz="900" dirty="0">
                <a:solidFill>
                  <a:srgbClr val="7030A0"/>
                </a:solidFill>
              </a:rPr>
              <a:t>, </a:t>
            </a:r>
            <a:r>
              <a:rPr lang="en-US" altLang="en-US" sz="900" dirty="0">
                <a:solidFill>
                  <a:srgbClr val="7030A0"/>
                </a:solidFill>
              </a:rPr>
              <a:t>V., </a:t>
            </a:r>
            <a:r>
              <a:rPr lang="sk-SK" altLang="en-US" sz="900" dirty="0">
                <a:solidFill>
                  <a:srgbClr val="7030A0"/>
                </a:solidFill>
              </a:rPr>
              <a:t>Homola, </a:t>
            </a:r>
            <a:r>
              <a:rPr lang="en-US" altLang="en-US" sz="900" dirty="0">
                <a:solidFill>
                  <a:srgbClr val="7030A0"/>
                </a:solidFill>
              </a:rPr>
              <a:t>M., </a:t>
            </a:r>
            <a:r>
              <a:rPr lang="sk-SK" altLang="en-US" sz="900" dirty="0">
                <a:solidFill>
                  <a:srgbClr val="7030A0"/>
                </a:solidFill>
              </a:rPr>
              <a:t>Kubincová, </a:t>
            </a:r>
            <a:r>
              <a:rPr lang="en-US" altLang="en-US" sz="900" dirty="0">
                <a:solidFill>
                  <a:srgbClr val="7030A0"/>
                </a:solidFill>
              </a:rPr>
              <a:t>Z. </a:t>
            </a:r>
            <a:r>
              <a:rPr lang="sk-SK" altLang="en-US" sz="900" dirty="0">
                <a:solidFill>
                  <a:srgbClr val="7030A0"/>
                </a:solidFill>
              </a:rPr>
              <a:t>May I </a:t>
            </a:r>
            <a:r>
              <a:rPr lang="sk-SK" altLang="en-US" sz="900" dirty="0" err="1">
                <a:solidFill>
                  <a:srgbClr val="7030A0"/>
                </a:solidFill>
              </a:rPr>
              <a:t>peer-review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your</a:t>
            </a:r>
            <a:r>
              <a:rPr lang="sk-SK" altLang="en-US" sz="900" dirty="0">
                <a:solidFill>
                  <a:srgbClr val="7030A0"/>
                </a:solidFill>
              </a:rPr>
              <a:t> web design </a:t>
            </a:r>
            <a:r>
              <a:rPr lang="sk-SK" altLang="en-US" sz="900" dirty="0" err="1">
                <a:solidFill>
                  <a:srgbClr val="7030A0"/>
                </a:solidFill>
              </a:rPr>
              <a:t>project</a:t>
            </a:r>
            <a:r>
              <a:rPr lang="sk-SK" altLang="en-US" sz="900" dirty="0">
                <a:solidFill>
                  <a:srgbClr val="7030A0"/>
                </a:solidFill>
              </a:rPr>
              <a:t>?</a:t>
            </a:r>
            <a:r>
              <a:rPr lang="en-GB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>
                <a:solidFill>
                  <a:srgbClr val="7030A0"/>
                </a:solidFill>
              </a:rPr>
              <a:t>State-of-</a:t>
            </a:r>
            <a:r>
              <a:rPr lang="sk-SK" altLang="en-US" sz="900" dirty="0" err="1">
                <a:solidFill>
                  <a:srgbClr val="7030A0"/>
                </a:solidFill>
              </a:rPr>
              <a:t>the</a:t>
            </a:r>
            <a:r>
              <a:rPr lang="sk-SK" altLang="en-US" sz="900" dirty="0">
                <a:solidFill>
                  <a:srgbClr val="7030A0"/>
                </a:solidFill>
              </a:rPr>
              <a:t>-Art and </a:t>
            </a:r>
            <a:r>
              <a:rPr lang="sk-SK" altLang="en-US" sz="900" dirty="0" err="1">
                <a:solidFill>
                  <a:srgbClr val="7030A0"/>
                </a:solidFill>
              </a:rPr>
              <a:t>Future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Directions</a:t>
            </a:r>
            <a:r>
              <a:rPr lang="sk-SK" altLang="en-US" sz="900" dirty="0">
                <a:solidFill>
                  <a:srgbClr val="7030A0"/>
                </a:solidFill>
              </a:rPr>
              <a:t> of </a:t>
            </a:r>
            <a:r>
              <a:rPr lang="sk-SK" altLang="en-US" sz="900" dirty="0" err="1">
                <a:solidFill>
                  <a:srgbClr val="7030A0"/>
                </a:solidFill>
              </a:rPr>
              <a:t>Smart</a:t>
            </a:r>
            <a:r>
              <a:rPr lang="sk-SK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</a:rPr>
              <a:t>Learning</a:t>
            </a:r>
            <a:r>
              <a:rPr lang="en-US" altLang="en-US" sz="900" dirty="0">
                <a:solidFill>
                  <a:srgbClr val="7030A0"/>
                </a:solidFill>
              </a:rPr>
              <a:t>. </a:t>
            </a:r>
            <a:r>
              <a:rPr lang="sk-SK" altLang="en-US" sz="900" dirty="0" err="1">
                <a:solidFill>
                  <a:srgbClr val="7030A0"/>
                </a:solidFill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</a:rPr>
              <a:t>,</a:t>
            </a:r>
            <a:r>
              <a:rPr lang="en-US" altLang="en-US" sz="900" dirty="0">
                <a:solidFill>
                  <a:srgbClr val="7030A0"/>
                </a:solidFill>
              </a:rPr>
              <a:t> </a:t>
            </a:r>
            <a:r>
              <a:rPr lang="sk-SK" altLang="en-US" sz="900" dirty="0">
                <a:solidFill>
                  <a:srgbClr val="7030A0"/>
                </a:solidFill>
              </a:rPr>
              <a:t>2015</a:t>
            </a:r>
            <a:r>
              <a:rPr lang="en-US" altLang="en-US" sz="900" dirty="0">
                <a:solidFill>
                  <a:srgbClr val="7030A0"/>
                </a:solidFill>
              </a:rPr>
              <a:t>, </a:t>
            </a:r>
            <a:r>
              <a:rPr lang="en-US" altLang="en-US" sz="800" dirty="0">
                <a:solidFill>
                  <a:srgbClr val="7030A0"/>
                </a:solidFill>
              </a:rPr>
              <a:t>pp</a:t>
            </a:r>
            <a:r>
              <a:rPr lang="sk-SK" altLang="en-US" sz="800" dirty="0">
                <a:solidFill>
                  <a:srgbClr val="7030A0"/>
                </a:solidFill>
              </a:rPr>
              <a:t>.241-248</a:t>
            </a:r>
            <a:endParaRPr lang="en-US" altLang="en-US" sz="800" dirty="0">
              <a:solidFill>
                <a:srgbClr val="7030A0"/>
              </a:solidFill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Homola,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. et al.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review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support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in a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virtual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learning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environment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. In: 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State-of-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the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-Art and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Future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Directions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of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Smart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Learning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. </a:t>
            </a:r>
            <a:r>
              <a:rPr lang="sk-SK" altLang="en-US" sz="9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, 2015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, pp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sk-SK" altLang="en-US" sz="900" dirty="0">
                <a:solidFill>
                  <a:srgbClr val="7030A0"/>
                </a:solidFill>
                <a:cs typeface="Times New Roman" panose="02020603050405020304" pitchFamily="18" charset="0"/>
              </a:rPr>
              <a:t>349-353</a:t>
            </a:r>
            <a:endParaRPr lang="en-US" altLang="en-US" sz="9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8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C38ED4-DD4F-4A4C-AB42-28E7401C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58" y="1450975"/>
            <a:ext cx="44815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9179E-050B-4D96-B260-69716BE6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419225"/>
            <a:ext cx="42529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384CE-51F0-4CED-B6B5-0D3C4336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48" y="1493837"/>
            <a:ext cx="337026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iagram of a project&#10;&#10;AI-generated content may be incorrect.">
            <a:extLst>
              <a:ext uri="{FF2B5EF4-FFF2-40B4-BE49-F238E27FC236}">
                <a16:creationId xmlns:a16="http://schemas.microsoft.com/office/drawing/2014/main" id="{73A4C910-5EC4-D683-1B56-93E16DAAF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2388"/>
            <a:ext cx="5214524" cy="24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30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13CD613-DD91-AEB8-F02F-87478EC90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sk-SK" altLang="en-US" sz="4000" dirty="0"/>
              <a:t>T</a:t>
            </a:r>
            <a:r>
              <a:rPr lang="en-US" altLang="en-US" sz="4000" dirty="0" err="1"/>
              <a:t>ea</a:t>
            </a:r>
            <a:r>
              <a:rPr lang="sk-SK" altLang="en-US" sz="4000" dirty="0"/>
              <a:t>m </a:t>
            </a:r>
            <a:r>
              <a:rPr lang="en-US" altLang="en-US" sz="4000" dirty="0"/>
              <a:t>assessment</a:t>
            </a:r>
            <a:r>
              <a:rPr lang="sk-SK" altLang="en-US" sz="4000" dirty="0"/>
              <a:t> </a:t>
            </a:r>
            <a:r>
              <a:rPr lang="sk-SK" altLang="en-US" sz="2800" dirty="0"/>
              <a:t>(</a:t>
            </a:r>
            <a:r>
              <a:rPr lang="sk-SK" altLang="en-US" sz="2800" dirty="0" err="1"/>
              <a:t>background</a:t>
            </a:r>
            <a:r>
              <a:rPr lang="sk-SK" altLang="en-US" sz="2800" dirty="0"/>
              <a:t>)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96C3187F-EB50-B605-C775-589C21D206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686800" cy="43084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Intention to fairly evaluate teamwork </a:t>
            </a:r>
            <a:r>
              <a:rPr lang="en-US" altLang="en-US" sz="1800" dirty="0"/>
              <a:t>(Levine, 2008)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Within the team – evaluation of the contribution of individual team members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Implementation of the method </a:t>
            </a:r>
            <a:r>
              <a:rPr lang="en-US" altLang="en-US" sz="1800" dirty="0"/>
              <a:t>(</a:t>
            </a:r>
            <a:r>
              <a:rPr lang="en-US" altLang="en-US" sz="1800" dirty="0" err="1"/>
              <a:t>Michaelsen</a:t>
            </a:r>
            <a:r>
              <a:rPr lang="en-US" altLang="en-US" sz="1800" dirty="0"/>
              <a:t> &amp; Fink, 2004)</a:t>
            </a:r>
            <a:endParaRPr lang="en-US" altLang="en-US" sz="2000" dirty="0"/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Must be suitable for teams of different sizes 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Must accurately reflect the work of team members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Must influence the evaluation of the team's work results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Web tools </a:t>
            </a:r>
            <a:r>
              <a:rPr lang="en-US" altLang="en-US" sz="1800" dirty="0"/>
              <a:t>(Rosenman, 2015)</a:t>
            </a:r>
            <a:endParaRPr lang="sk-SK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CF564-D6DE-B3CB-5C35-A9519CFFFAED}"/>
              </a:ext>
            </a:extLst>
          </p:cNvPr>
          <p:cNvSpPr txBox="1"/>
          <p:nvPr/>
        </p:nvSpPr>
        <p:spPr>
          <a:xfrm>
            <a:off x="76200" y="5867400"/>
            <a:ext cx="8991600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latin typeface="+mj-lt"/>
              </a:rPr>
              <a:t>Levine</a:t>
            </a:r>
            <a:r>
              <a:rPr lang="sk-SK" sz="900" dirty="0">
                <a:latin typeface="+mj-lt"/>
              </a:rPr>
              <a:t>, R. E.</a:t>
            </a:r>
            <a:r>
              <a:rPr lang="en-GB" sz="900" dirty="0">
                <a:latin typeface="+mj-lt"/>
              </a:rPr>
              <a:t> Peer evaluation in team-based learning. In: Team-Based Learning for Health Professions Education: A Guide to Using Small Groups to Improve Learning. Sterling, Va: Stylus Publishing, 2008, pp. 103–116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900" dirty="0" err="1">
                <a:latin typeface="+mj-lt"/>
              </a:rPr>
              <a:t>Michaelsen</a:t>
            </a:r>
            <a:r>
              <a:rPr lang="sk-SK" sz="900" dirty="0">
                <a:latin typeface="+mj-lt"/>
              </a:rPr>
              <a:t>, L. K.,</a:t>
            </a:r>
            <a:r>
              <a:rPr lang="en-GB" sz="900" dirty="0">
                <a:latin typeface="+mj-lt"/>
              </a:rPr>
              <a:t> Fink</a:t>
            </a:r>
            <a:r>
              <a:rPr lang="sk-SK" sz="900" dirty="0">
                <a:latin typeface="+mj-lt"/>
              </a:rPr>
              <a:t>, L. D</a:t>
            </a:r>
            <a:r>
              <a:rPr lang="en-GB" sz="900" dirty="0">
                <a:latin typeface="+mj-lt"/>
              </a:rPr>
              <a:t>. Calculating peer evaluation scores. In: Team-Based Learning: A Transformative Use of Small Groups in College Teaching. Sterling, Va, Stylus Publishing (2004), pp. 241–248</a:t>
            </a:r>
            <a:endParaRPr lang="sk-SK" sz="9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222222"/>
                </a:solidFill>
              </a:rPr>
              <a:t>Rosenman, E.D., </a:t>
            </a:r>
            <a:r>
              <a:rPr lang="en-GB" sz="900" dirty="0" err="1">
                <a:solidFill>
                  <a:srgbClr val="222222"/>
                </a:solidFill>
              </a:rPr>
              <a:t>Ilgen</a:t>
            </a:r>
            <a:r>
              <a:rPr lang="en-GB" sz="900" dirty="0">
                <a:solidFill>
                  <a:srgbClr val="222222"/>
                </a:solidFill>
              </a:rPr>
              <a:t>, J.S., </a:t>
            </a:r>
            <a:r>
              <a:rPr lang="en-GB" sz="900" dirty="0" err="1">
                <a:solidFill>
                  <a:srgbClr val="222222"/>
                </a:solidFill>
              </a:rPr>
              <a:t>Shandro</a:t>
            </a:r>
            <a:r>
              <a:rPr lang="en-GB" sz="900" dirty="0">
                <a:solidFill>
                  <a:srgbClr val="222222"/>
                </a:solidFill>
              </a:rPr>
              <a:t>, J.R., Harper, A.L. and Fernandez, R., A systematic review of tools used to assess team leadership in health care action teams. </a:t>
            </a:r>
            <a:r>
              <a:rPr lang="en-GB" sz="900" i="1" dirty="0">
                <a:solidFill>
                  <a:srgbClr val="222222"/>
                </a:solidFill>
              </a:rPr>
              <a:t>Academic Medicine</a:t>
            </a:r>
            <a:r>
              <a:rPr lang="en-GB" sz="900" dirty="0">
                <a:solidFill>
                  <a:srgbClr val="222222"/>
                </a:solidFill>
              </a:rPr>
              <a:t>,</a:t>
            </a:r>
            <a:r>
              <a:rPr lang="sk-SK" sz="900" dirty="0">
                <a:solidFill>
                  <a:srgbClr val="222222"/>
                </a:solidFill>
              </a:rPr>
              <a:t> </a:t>
            </a:r>
            <a:r>
              <a:rPr lang="en-GB" sz="900" dirty="0">
                <a:solidFill>
                  <a:srgbClr val="222222"/>
                </a:solidFill>
              </a:rPr>
              <a:t>2015</a:t>
            </a:r>
            <a:r>
              <a:rPr lang="sk-SK" sz="900" dirty="0">
                <a:solidFill>
                  <a:srgbClr val="222222"/>
                </a:solidFill>
              </a:rPr>
              <a:t>,</a:t>
            </a:r>
            <a:r>
              <a:rPr lang="en-GB" sz="900" dirty="0">
                <a:solidFill>
                  <a:srgbClr val="222222"/>
                </a:solidFill>
              </a:rPr>
              <a:t> </a:t>
            </a:r>
            <a:r>
              <a:rPr lang="en-GB" sz="900" i="1" dirty="0">
                <a:solidFill>
                  <a:srgbClr val="222222"/>
                </a:solidFill>
              </a:rPr>
              <a:t>90</a:t>
            </a:r>
            <a:r>
              <a:rPr lang="en-GB" sz="900" dirty="0">
                <a:solidFill>
                  <a:srgbClr val="222222"/>
                </a:solidFill>
              </a:rPr>
              <a:t>(10), pp.1408-1422.</a:t>
            </a:r>
            <a:endParaRPr lang="en-GB" sz="900" dirty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0DA0359-D626-D286-5CEB-68F2295B6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sk-SK" altLang="en-US" sz="4000" dirty="0"/>
              <a:t>T</a:t>
            </a:r>
            <a:r>
              <a:rPr lang="en-US" altLang="en-US" sz="4000" dirty="0" err="1"/>
              <a:t>ea</a:t>
            </a:r>
            <a:r>
              <a:rPr lang="sk-SK" altLang="en-US" sz="4000" dirty="0"/>
              <a:t>m </a:t>
            </a:r>
            <a:r>
              <a:rPr lang="en-US" altLang="en-US" sz="4000" dirty="0"/>
              <a:t>assessment</a:t>
            </a:r>
            <a:r>
              <a:rPr lang="sk-SK" altLang="en-US" sz="4000" dirty="0"/>
              <a:t> – </a:t>
            </a:r>
            <a:r>
              <a:rPr lang="en-US" altLang="en-US" sz="4000" dirty="0"/>
              <a:t>our experience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72DC0524-E619-A99F-2E92-0F6683CDF2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3084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dirty="0"/>
              <a:t>Collaborative learning: team projects + team assessment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(Web applications, Programming)</a:t>
            </a:r>
            <a:r>
              <a:rPr lang="en-US" altLang="en-US" sz="2400" dirty="0"/>
              <a:t> 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Results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Methodology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Team building tool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Team assessment tool 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Gamification</a:t>
            </a:r>
            <a:endParaRPr lang="sk-SK" altLang="en-US" sz="2000" dirty="0"/>
          </a:p>
          <a:p>
            <a:pPr lvl="2">
              <a:spcBef>
                <a:spcPct val="0"/>
              </a:spcBef>
            </a:pPr>
            <a:r>
              <a:rPr lang="en-US" altLang="en-US" sz="1600" dirty="0"/>
              <a:t>Greater acceptance of the </a:t>
            </a:r>
            <a:r>
              <a:rPr lang="en-US" altLang="en-US" sz="1600" dirty="0" err="1"/>
              <a:t>activit</a:t>
            </a:r>
            <a:r>
              <a:rPr lang="sk-SK" altLang="en-US" sz="1600" dirty="0"/>
              <a:t>y</a:t>
            </a:r>
            <a:endParaRPr lang="en-US" altLang="en-US" sz="1600" dirty="0"/>
          </a:p>
          <a:p>
            <a:pPr lvl="1">
              <a:spcBef>
                <a:spcPct val="0"/>
              </a:spcBef>
            </a:pPr>
            <a:r>
              <a:rPr lang="en-US" altLang="en-US" sz="2000" dirty="0"/>
              <a:t>Reliability of student assessment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/>
              <a:t>Fairness of assessment</a:t>
            </a:r>
          </a:p>
          <a:p>
            <a:pPr lvl="2">
              <a:spcBef>
                <a:spcPct val="0"/>
              </a:spcBef>
            </a:pPr>
            <a:r>
              <a:rPr lang="en-US" altLang="en-US" sz="1600" dirty="0"/>
              <a:t>Student vs. teacher evaluation</a:t>
            </a:r>
            <a:endParaRPr lang="en-US" altLang="en-US" sz="2400" dirty="0"/>
          </a:p>
          <a:p>
            <a:pPr>
              <a:spcBef>
                <a:spcPts val="2400"/>
              </a:spcBef>
            </a:pPr>
            <a:endParaRPr lang="sk-SK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4C86B-5D8A-368B-EA3F-64B61F609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23223"/>
            <a:ext cx="8839200" cy="15633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Kubincov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á</a:t>
            </a:r>
            <a:r>
              <a:rPr lang="en-GB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Z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et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al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reviews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in a web design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course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Now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students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like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them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too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In: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Emerging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Technologies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Education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2017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624-634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Kubincová, 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Z.,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Dropčová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V.,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Homola, 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M.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Students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'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acceptance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of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review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Computer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Science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course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GB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EAI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Endorsed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Transactions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on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e-Learning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10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),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2016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Homola, 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M.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et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al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Team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workflow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and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review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avirtual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learning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environment</a:t>
            </a:r>
            <a:r>
              <a:rPr lang="en-GB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ITHET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20017,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Los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Alamitos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: IEEE, 2017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1-6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Šuníková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D., Kubincová, Z., Navrátil, M.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How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to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use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open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badges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? ICTE 2015,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University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of Ostrava, 2015,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222-230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Šuníková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D. et al.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assessment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augmented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with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digital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badges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: A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first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experience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report</a:t>
            </a:r>
            <a:r>
              <a:rPr lang="en-GB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ITHET 2017</a:t>
            </a:r>
            <a:r>
              <a:rPr lang="en-US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IEEE, 2017,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1-5 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Kubincová, Z. et al.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Badges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assessment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of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teamwork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organized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education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Journal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of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Universal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Computer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Science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25(12), 2019,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1589-1607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Šuníková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, D., Kubincová, Z., Homola, M. A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badge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reducing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open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answers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peer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assessment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ICWL 2018,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LNCS, 2018,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14-24</a:t>
            </a: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Kubincová, Z.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Negative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Badges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in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Teamwork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Evaluation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Preliminary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Results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Mis4TEL 2021,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Springer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Nature, 2021, </a:t>
            </a:r>
            <a:r>
              <a:rPr lang="sk-SK" altLang="en-US" sz="900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pp</a:t>
            </a:r>
            <a:r>
              <a:rPr lang="sk-SK" altLang="en-US" sz="900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. 47-55</a:t>
            </a:r>
            <a:endParaRPr lang="en-US" altLang="en-US" sz="900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sk-SK" altLang="en-US" sz="900" dirty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9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D4E4A0B7-D27C-895E-C007-BED46D29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36" y="2095904"/>
            <a:ext cx="3586264" cy="33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5F52970-DC74-261C-B9B2-AC68021AA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en-US" altLang="en-US" sz="4000" dirty="0"/>
              <a:t>Code review</a:t>
            </a:r>
            <a:r>
              <a:rPr lang="sk-SK" altLang="en-US" sz="4000" dirty="0"/>
              <a:t> </a:t>
            </a:r>
            <a:r>
              <a:rPr lang="sk-SK" altLang="en-US" sz="2800" dirty="0"/>
              <a:t>(</a:t>
            </a:r>
            <a:r>
              <a:rPr lang="sk-SK" altLang="en-US" sz="2800" dirty="0" err="1"/>
              <a:t>background</a:t>
            </a:r>
            <a:r>
              <a:rPr lang="sk-SK" altLang="en-US" sz="2800" dirty="0"/>
              <a:t>)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3161-3C5B-CE8C-B9C2-8C28A73C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3084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sk-SK" sz="2400" dirty="0"/>
              <a:t>Feedback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program </a:t>
            </a:r>
            <a:r>
              <a:rPr lang="sk-SK" sz="2400" dirty="0" err="1"/>
              <a:t>author</a:t>
            </a:r>
            <a:r>
              <a:rPr lang="sk-SK" sz="2400" dirty="0"/>
              <a:t> </a:t>
            </a:r>
            <a:r>
              <a:rPr lang="sk-SK" sz="2400" dirty="0" err="1"/>
              <a:t>from</a:t>
            </a:r>
            <a:r>
              <a:rPr lang="sk-SK" sz="2400" dirty="0"/>
              <a:t> </a:t>
            </a:r>
            <a:r>
              <a:rPr lang="sk-SK" sz="2400" dirty="0" err="1"/>
              <a:t>fellow</a:t>
            </a:r>
            <a:r>
              <a:rPr lang="sk-SK" sz="2400" dirty="0"/>
              <a:t> </a:t>
            </a:r>
            <a:r>
              <a:rPr lang="sk-SK" sz="2400" dirty="0" err="1"/>
              <a:t>programmers</a:t>
            </a:r>
            <a:r>
              <a:rPr lang="sk-SK" sz="2400" dirty="0"/>
              <a:t>  → </a:t>
            </a:r>
            <a:r>
              <a:rPr lang="sk-SK" sz="2400" dirty="0" err="1"/>
              <a:t>improvement</a:t>
            </a:r>
            <a:r>
              <a:rPr lang="sk-SK" sz="2400" dirty="0"/>
              <a:t> of </a:t>
            </a:r>
            <a:r>
              <a:rPr lang="sk-SK" sz="2400" dirty="0" err="1"/>
              <a:t>code</a:t>
            </a:r>
            <a:r>
              <a:rPr lang="sk-SK" sz="2400" dirty="0"/>
              <a:t> </a:t>
            </a:r>
            <a:r>
              <a:rPr lang="sk-SK" sz="2400" dirty="0" err="1"/>
              <a:t>quality</a:t>
            </a:r>
            <a:endParaRPr lang="en-US" sz="2400" dirty="0"/>
          </a:p>
          <a:p>
            <a:pPr>
              <a:spcBef>
                <a:spcPts val="1200"/>
              </a:spcBef>
              <a:defRPr/>
            </a:pPr>
            <a:r>
              <a:rPr lang="sk-SK" sz="2400" dirty="0"/>
              <a:t>"Best </a:t>
            </a:r>
            <a:r>
              <a:rPr lang="sk-SK" sz="2400" dirty="0" err="1"/>
              <a:t>practice</a:t>
            </a:r>
            <a:r>
              <a:rPr lang="sk-SK" sz="2400" dirty="0"/>
              <a:t>" in software </a:t>
            </a:r>
            <a:r>
              <a:rPr lang="sk-SK" sz="2400" dirty="0" err="1"/>
              <a:t>product</a:t>
            </a:r>
            <a:r>
              <a:rPr lang="sk-SK" sz="2400" dirty="0"/>
              <a:t> </a:t>
            </a:r>
            <a:r>
              <a:rPr lang="sk-SK" sz="2400" dirty="0" err="1"/>
              <a:t>development</a:t>
            </a:r>
            <a:endParaRPr lang="en-US" sz="2400" dirty="0"/>
          </a:p>
          <a:p>
            <a:pPr>
              <a:spcBef>
                <a:spcPts val="1200"/>
              </a:spcBef>
              <a:defRPr/>
            </a:pPr>
            <a:endParaRPr lang="en-US" sz="2400" dirty="0"/>
          </a:p>
          <a:p>
            <a:pPr>
              <a:spcBef>
                <a:spcPts val="1200"/>
              </a:spcBef>
              <a:defRPr/>
            </a:pPr>
            <a:r>
              <a:rPr lang="sk-SK" sz="2400" dirty="0" err="1"/>
              <a:t>Suitable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use</a:t>
            </a:r>
            <a:r>
              <a:rPr lang="sk-SK" sz="2400" dirty="0"/>
              <a:t> in </a:t>
            </a:r>
            <a:r>
              <a:rPr lang="sk-SK" sz="2400" dirty="0" err="1"/>
              <a:t>education</a:t>
            </a:r>
            <a:r>
              <a:rPr lang="sk-SK" sz="2400" dirty="0"/>
              <a:t> </a:t>
            </a:r>
            <a:r>
              <a:rPr lang="sk-SK" sz="1800" dirty="0"/>
              <a:t>(</a:t>
            </a:r>
            <a:r>
              <a:rPr lang="sk-SK" sz="1800" dirty="0" err="1"/>
              <a:t>Li&amp;Prasad</a:t>
            </a:r>
            <a:r>
              <a:rPr lang="sk-SK" sz="1800" dirty="0"/>
              <a:t> 2005, </a:t>
            </a:r>
            <a:r>
              <a:rPr lang="sk-SK" sz="1800" dirty="0" err="1"/>
              <a:t>Wang</a:t>
            </a:r>
            <a:r>
              <a:rPr lang="sk-SK" sz="1800" dirty="0"/>
              <a:t> et al. 2012)</a:t>
            </a:r>
            <a:endParaRPr lang="en-US" sz="2400" dirty="0"/>
          </a:p>
          <a:p>
            <a:pPr>
              <a:spcBef>
                <a:spcPts val="1200"/>
              </a:spcBef>
              <a:defRPr/>
            </a:pPr>
            <a:r>
              <a:rPr lang="sk-SK" sz="2400" dirty="0" err="1">
                <a:solidFill>
                  <a:schemeClr val="accent5">
                    <a:lumMod val="25000"/>
                  </a:schemeClr>
                </a:solidFill>
              </a:rPr>
              <a:t>Educational</a:t>
            </a:r>
            <a:r>
              <a:rPr lang="sk-SK" sz="24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accent5">
                    <a:lumMod val="25000"/>
                  </a:schemeClr>
                </a:solidFill>
              </a:rPr>
              <a:t>code</a:t>
            </a:r>
            <a:r>
              <a:rPr lang="sk-SK" sz="24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sk-SK" sz="2400" dirty="0" err="1">
                <a:solidFill>
                  <a:schemeClr val="accent5">
                    <a:lumMod val="25000"/>
                  </a:schemeClr>
                </a:solidFill>
              </a:rPr>
              <a:t>review</a:t>
            </a:r>
            <a:r>
              <a:rPr lang="sk-SK" sz="24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sk-SK" sz="1800" dirty="0"/>
              <a:t>(</a:t>
            </a:r>
            <a:r>
              <a:rPr lang="sk-SK" sz="1800" dirty="0" err="1"/>
              <a:t>Trytten</a:t>
            </a:r>
            <a:r>
              <a:rPr lang="sk-SK" sz="1800" dirty="0"/>
              <a:t>, 2005, </a:t>
            </a:r>
            <a:r>
              <a:rPr lang="sk-SK" sz="1800" dirty="0" err="1"/>
              <a:t>Hundhausen</a:t>
            </a:r>
            <a:r>
              <a:rPr lang="sk-SK" sz="1800" dirty="0"/>
              <a:t> et al., 2009)</a:t>
            </a:r>
            <a:endParaRPr lang="en-US" sz="2400" dirty="0"/>
          </a:p>
          <a:p>
            <a:pPr lvl="1">
              <a:spcBef>
                <a:spcPts val="600"/>
              </a:spcBef>
              <a:defRPr/>
            </a:pPr>
            <a:r>
              <a:rPr lang="en-US" sz="2000" dirty="0"/>
              <a:t>New </a:t>
            </a:r>
            <a:r>
              <a:rPr lang="sk-SK" sz="2000" dirty="0" err="1"/>
              <a:t>methodologies</a:t>
            </a:r>
            <a:r>
              <a:rPr lang="sk-SK" sz="2000" dirty="0"/>
              <a:t> </a:t>
            </a:r>
            <a:endParaRPr lang="en-US" sz="2000" dirty="0"/>
          </a:p>
          <a:p>
            <a:pPr lvl="1">
              <a:spcBef>
                <a:spcPts val="600"/>
              </a:spcBef>
              <a:defRPr/>
            </a:pPr>
            <a:r>
              <a:rPr lang="sk-SK" sz="2000" dirty="0" err="1"/>
              <a:t>Customized</a:t>
            </a:r>
            <a:r>
              <a:rPr lang="en-US" sz="2000" dirty="0"/>
              <a:t> w</a:t>
            </a:r>
            <a:r>
              <a:rPr lang="sk-SK" sz="2000" dirty="0" err="1"/>
              <a:t>eb</a:t>
            </a:r>
            <a:r>
              <a:rPr lang="sk-SK" sz="2000" dirty="0"/>
              <a:t> </a:t>
            </a:r>
            <a:r>
              <a:rPr lang="sk-SK" sz="2000" dirty="0" err="1"/>
              <a:t>tools</a:t>
            </a:r>
            <a:endParaRPr lang="sk-SK" sz="2000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E1833D0B-E9D5-F3DB-D187-EAE796C8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839200" cy="11445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900" dirty="0">
                <a:latin typeface="+mj-lt"/>
              </a:rPr>
              <a:t>L</a:t>
            </a:r>
            <a:r>
              <a:rPr lang="sk-SK" sz="900" dirty="0">
                <a:latin typeface="+mj-lt"/>
              </a:rPr>
              <a:t>i</a:t>
            </a:r>
            <a:r>
              <a:rPr lang="en-GB" sz="900" dirty="0">
                <a:latin typeface="+mj-lt"/>
              </a:rPr>
              <a:t>, X. and C. Prasad, “Effectively teaching coding standards in programming,” in Proceedings of the 6th conference on Information technology education. ACM, 2005, pp. 239–244.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900" dirty="0">
                <a:latin typeface="+mj-lt"/>
              </a:rPr>
              <a:t>W</a:t>
            </a:r>
            <a:r>
              <a:rPr lang="sk-SK" sz="900" dirty="0" err="1">
                <a:latin typeface="+mj-lt"/>
              </a:rPr>
              <a:t>ang</a:t>
            </a:r>
            <a:r>
              <a:rPr lang="en-GB" sz="900" dirty="0">
                <a:latin typeface="+mj-lt"/>
              </a:rPr>
              <a:t>, Y., H. Li, Y. Feng, Y. Jiang, and Y. Liu, “Assessment of programming language learning based on peer code review model: Implementation and experience report,” Computers &amp; Education, vol. 59, no. 2, pp. 412–422, 2012.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900" dirty="0" err="1">
                <a:latin typeface="+mj-lt"/>
              </a:rPr>
              <a:t>Hundhausen</a:t>
            </a:r>
            <a:r>
              <a:rPr lang="en-GB" sz="900" dirty="0">
                <a:latin typeface="+mj-lt"/>
              </a:rPr>
              <a:t>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C.,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Agrawal,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A.,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Fairbrother,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D.,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 err="1">
                <a:latin typeface="+mj-lt"/>
              </a:rPr>
              <a:t>Trevisan</a:t>
            </a:r>
            <a:r>
              <a:rPr lang="en-GB" sz="900" dirty="0">
                <a:latin typeface="+mj-lt"/>
              </a:rPr>
              <a:t>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M.: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Integrating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pedagogical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code reviews into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CS1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course: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An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empirical study.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ACM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SIGCSE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Bulletin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41(1), </a:t>
            </a:r>
            <a:r>
              <a:rPr lang="sk-SK" sz="900" dirty="0" err="1">
                <a:latin typeface="+mj-lt"/>
              </a:rPr>
              <a:t>pp</a:t>
            </a:r>
            <a:r>
              <a:rPr lang="sk-SK" sz="900" dirty="0">
                <a:latin typeface="+mj-lt"/>
              </a:rPr>
              <a:t>. </a:t>
            </a:r>
            <a:r>
              <a:rPr lang="en-GB" sz="900" dirty="0">
                <a:latin typeface="+mj-lt"/>
              </a:rPr>
              <a:t>291–295</a:t>
            </a:r>
            <a:r>
              <a:rPr lang="sk-SK" sz="900" dirty="0">
                <a:latin typeface="+mj-lt"/>
              </a:rPr>
              <a:t>, </a:t>
            </a:r>
            <a:r>
              <a:rPr lang="en-GB" sz="900" dirty="0">
                <a:latin typeface="+mj-lt"/>
              </a:rPr>
              <a:t>2009</a:t>
            </a:r>
            <a:r>
              <a:rPr lang="sk-SK" sz="900" dirty="0">
                <a:latin typeface="+mj-lt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900" dirty="0" err="1">
                <a:latin typeface="+mj-lt"/>
              </a:rPr>
              <a:t>Trytten</a:t>
            </a:r>
            <a:r>
              <a:rPr lang="en-GB" sz="900" dirty="0">
                <a:latin typeface="+mj-lt"/>
              </a:rPr>
              <a:t>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D.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A.: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design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for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team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peer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code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review.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ACM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SIGCSE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Bulletin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37(1),</a:t>
            </a:r>
            <a:r>
              <a:rPr lang="sk-SK" sz="900" dirty="0">
                <a:latin typeface="+mj-lt"/>
              </a:rPr>
              <a:t> </a:t>
            </a:r>
            <a:r>
              <a:rPr lang="en-GB" sz="900" dirty="0">
                <a:latin typeface="+mj-lt"/>
              </a:rPr>
              <a:t>455–459</a:t>
            </a:r>
            <a:r>
              <a:rPr lang="sk-SK" sz="900" dirty="0">
                <a:latin typeface="+mj-lt"/>
              </a:rPr>
              <a:t>, </a:t>
            </a:r>
            <a:r>
              <a:rPr lang="en-GB" sz="900" dirty="0">
                <a:latin typeface="+mj-lt"/>
              </a:rPr>
              <a:t>2005</a:t>
            </a:r>
            <a:endParaRPr lang="en-US" sz="900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DDDEEA25-EE68-D1A6-D2D3-A786ABCF5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839788"/>
            <a:ext cx="8839200" cy="1141412"/>
          </a:xfrm>
        </p:spPr>
        <p:txBody>
          <a:bodyPr/>
          <a:lstStyle/>
          <a:p>
            <a:r>
              <a:rPr lang="en-US" altLang="en-US" sz="4000" dirty="0"/>
              <a:t>Code review</a:t>
            </a:r>
            <a:r>
              <a:rPr lang="sk-SK" altLang="en-US" sz="4000" dirty="0"/>
              <a:t> –</a:t>
            </a:r>
            <a:r>
              <a:rPr lang="en-US" altLang="en-US" sz="4000" dirty="0"/>
              <a:t> university</a:t>
            </a:r>
            <a:br>
              <a:rPr lang="sk-SK" altLang="en-US" sz="2800" dirty="0"/>
            </a:br>
            <a:endParaRPr lang="en-GB" altLang="en-US" sz="4000" dirty="0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45F630C8-6187-77DB-47C1-08300CE955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3187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Experiment in Web Programming and Database Systems courses</a:t>
            </a:r>
            <a:r>
              <a:rPr lang="sk-SK" altLang="en-US" sz="2400" dirty="0"/>
              <a:t> </a:t>
            </a:r>
            <a:r>
              <a:rPr lang="en-US" altLang="en-US" sz="2400" dirty="0"/>
              <a:t>(Applied Informatics)</a:t>
            </a:r>
            <a:endParaRPr lang="sk-SK" altLang="en-US" sz="2400" dirty="0"/>
          </a:p>
          <a:p>
            <a:pPr lvl="1">
              <a:spcBef>
                <a:spcPts val="600"/>
              </a:spcBef>
            </a:pPr>
            <a:r>
              <a:rPr lang="sk-SK" altLang="en-US" sz="2000" dirty="0" err="1"/>
              <a:t>Comparison</a:t>
            </a:r>
            <a:r>
              <a:rPr lang="sk-SK" altLang="en-US" sz="2000" dirty="0"/>
              <a:t> of </a:t>
            </a:r>
            <a:r>
              <a:rPr lang="sk-SK" altLang="en-US" sz="2000" dirty="0" err="1"/>
              <a:t>two</a:t>
            </a:r>
            <a:r>
              <a:rPr lang="sk-SK" altLang="en-US" sz="2000" dirty="0"/>
              <a:t> </a:t>
            </a:r>
            <a:r>
              <a:rPr lang="sk-SK" altLang="en-US" sz="2000" dirty="0" err="1"/>
              <a:t>different</a:t>
            </a:r>
            <a:r>
              <a:rPr lang="sk-SK" altLang="en-US" sz="2000" dirty="0"/>
              <a:t> </a:t>
            </a:r>
            <a:r>
              <a:rPr lang="sk-SK" altLang="en-US" sz="2000" dirty="0" err="1"/>
              <a:t>tools</a:t>
            </a:r>
            <a:endParaRPr lang="sk-SK" altLang="en-US" sz="2000" dirty="0"/>
          </a:p>
          <a:p>
            <a:pPr>
              <a:spcBef>
                <a:spcPts val="1200"/>
              </a:spcBef>
            </a:pPr>
            <a:r>
              <a:rPr lang="en-US" altLang="en-US" sz="2400" dirty="0"/>
              <a:t>Results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Acceptance of the activity by students – satisfaction</a:t>
            </a:r>
          </a:p>
          <a:p>
            <a:pPr lvl="2">
              <a:spcBef>
                <a:spcPts val="0"/>
              </a:spcBef>
            </a:pPr>
            <a:r>
              <a:rPr lang="en-US" altLang="en-US" sz="1600" dirty="0"/>
              <a:t>Help with debugging errors in their program</a:t>
            </a:r>
          </a:p>
          <a:p>
            <a:pPr lvl="2">
              <a:spcBef>
                <a:spcPts val="0"/>
              </a:spcBef>
            </a:pPr>
            <a:r>
              <a:rPr lang="en-US" altLang="en-US" sz="1600" dirty="0"/>
              <a:t>Useful skill for their future employment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Specification of requirements for a tool suitable for educational code review + implementation of the tool</a:t>
            </a:r>
            <a:endParaRPr lang="sk-SK" altLang="en-US" sz="2400" dirty="0"/>
          </a:p>
          <a:p>
            <a:pPr>
              <a:spcBef>
                <a:spcPts val="1200"/>
              </a:spcBef>
            </a:pPr>
            <a:endParaRPr lang="sk-SK" altLang="en-US" sz="2800" dirty="0"/>
          </a:p>
        </p:txBody>
      </p:sp>
      <p:sp>
        <p:nvSpPr>
          <p:cNvPr id="39940" name="TextBox 3">
            <a:extLst>
              <a:ext uri="{FF2B5EF4-FFF2-40B4-BE49-F238E27FC236}">
                <a16:creationId xmlns:a16="http://schemas.microsoft.com/office/drawing/2014/main" id="{5E973DB9-5EF6-92A0-D6CC-7169256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59513"/>
            <a:ext cx="845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900">
                <a:solidFill>
                  <a:srgbClr val="7030A0"/>
                </a:solidFill>
              </a:rPr>
              <a:t>Kubincov</a:t>
            </a:r>
            <a:r>
              <a:rPr lang="sk-SK" altLang="en-US" sz="900">
                <a:solidFill>
                  <a:srgbClr val="7030A0"/>
                </a:solidFill>
              </a:rPr>
              <a:t>á</a:t>
            </a:r>
            <a:r>
              <a:rPr lang="en-GB" altLang="en-US" sz="900">
                <a:solidFill>
                  <a:srgbClr val="7030A0"/>
                </a:solidFill>
              </a:rPr>
              <a:t>, Z., Homola, M. Code review in computer science courses: Take one. In ICWL 2017. Springer, LNCS, 2017, pp. 125–135. </a:t>
            </a:r>
            <a:endParaRPr lang="sk-SK" altLang="en-US" sz="90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sk-SK" altLang="en-US" sz="900">
                <a:solidFill>
                  <a:srgbClr val="7030A0"/>
                </a:solidFill>
                <a:cs typeface="Times New Roman" panose="02020603050405020304" pitchFamily="18" charset="0"/>
              </a:rPr>
              <a:t>Kubincová, Z., Kľuka, J., Homola, M., Marušák, A. Educational Code-Review Tool: A First Glimpse , Mis4TEL 2022, Springer Nature, 2023, pp. 113-122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3CFA25D6-C841-7458-F75A-E0C44ECF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2296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0096CB-2DB2-76D0-AF94-6A6F81AD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639989"/>
            <a:ext cx="9107488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348D6-C275-B258-80EB-28440067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7412"/>
            <a:ext cx="8763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018796-9459-4AE3-9D3B-68966564E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8229600" cy="10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/>
              <a:t>Regular use in Programming and Algorithms courses for future informatics teachers</a:t>
            </a:r>
            <a:endParaRPr lang="sk-SK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85A7150-DD5A-4628-5045-21FEB84E8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en-US" altLang="en-US" sz="4000" dirty="0"/>
              <a:t>Code review</a:t>
            </a:r>
            <a:r>
              <a:rPr lang="sk-SK" altLang="en-US" sz="4000" dirty="0"/>
              <a:t> –</a:t>
            </a:r>
            <a:r>
              <a:rPr lang="en-US" altLang="en-US" sz="4000" dirty="0"/>
              <a:t> high school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408F-5530-53F8-F631-A38FE4FD3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3084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400" dirty="0"/>
              <a:t>Results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/>
              <a:t>Our own methodology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dirty="0"/>
              <a:t>Short reviews + Project reviews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/>
              <a:t>Student perspective: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dirty="0"/>
              <a:t>A useful way to learn programming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dirty="0"/>
              <a:t>Reflecting on programming problems they had not encountered before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/>
              <a:t>Teacher perspective: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dirty="0"/>
              <a:t>Students learned to find and fix errors and even prevent errors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dirty="0"/>
              <a:t>They gained self-sufficiency in reading code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dirty="0"/>
              <a:t>They were able to find alternative solutions</a:t>
            </a:r>
          </a:p>
          <a:p>
            <a:pPr lvl="2">
              <a:spcBef>
                <a:spcPts val="0"/>
              </a:spcBef>
              <a:defRPr/>
            </a:pPr>
            <a:r>
              <a:rPr lang="en-US" sz="1600" dirty="0"/>
              <a:t>They were asking for help less often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 err="1"/>
              <a:t>Resarch</a:t>
            </a:r>
            <a:r>
              <a:rPr lang="en-US" sz="2000" dirty="0"/>
              <a:t> on team assessment vs. self-assessment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/>
              <a:t>The suitability of code review in teaching already at high school</a:t>
            </a:r>
          </a:p>
          <a:p>
            <a:pPr>
              <a:spcBef>
                <a:spcPts val="1200"/>
              </a:spcBef>
              <a:defRPr/>
            </a:pPr>
            <a:endParaRPr lang="sk-SK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F603F-1734-FDC5-D2C0-4B8F4C7CA6B3}"/>
              </a:ext>
            </a:extLst>
          </p:cNvPr>
          <p:cNvSpPr txBox="1"/>
          <p:nvPr/>
        </p:nvSpPr>
        <p:spPr>
          <a:xfrm>
            <a:off x="152400" y="5795963"/>
            <a:ext cx="8458200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900" dirty="0">
                <a:solidFill>
                  <a:srgbClr val="7030A0"/>
                </a:solidFill>
                <a:latin typeface="+mj-lt"/>
              </a:rPr>
              <a:t>Kubincová, Z., </a:t>
            </a:r>
            <a:r>
              <a:rPr lang="en-GB" sz="900" dirty="0" err="1">
                <a:solidFill>
                  <a:srgbClr val="7030A0"/>
                </a:solidFill>
                <a:latin typeface="+mj-lt"/>
              </a:rPr>
              <a:t>Csicsolová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, I. Code Review in High School Programming. In </a:t>
            </a:r>
            <a:r>
              <a:rPr lang="en-GB" sz="900" i="1" dirty="0">
                <a:solidFill>
                  <a:srgbClr val="7030A0"/>
                </a:solidFill>
                <a:latin typeface="+mj-lt"/>
              </a:rPr>
              <a:t>ITHET</a:t>
            </a:r>
            <a:r>
              <a:rPr lang="sk-SK" sz="900" i="1" dirty="0">
                <a:solidFill>
                  <a:srgbClr val="7030A0"/>
                </a:solidFill>
                <a:latin typeface="+mj-lt"/>
              </a:rPr>
              <a:t> 2018</a:t>
            </a:r>
            <a:r>
              <a:rPr lang="en-GB" sz="900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sk-SK" sz="900" i="1" dirty="0">
                <a:solidFill>
                  <a:srgbClr val="7030A0"/>
                </a:solidFill>
                <a:latin typeface="+mj-lt"/>
              </a:rPr>
              <a:t>IEEE, </a:t>
            </a:r>
            <a:r>
              <a:rPr lang="en-GB" sz="9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pp. 1-4, 2018.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Kubincová, 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Z.,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Demková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Integrating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In: EDULEARN19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IATED, 2019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, pp.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1612-1621</a:t>
            </a:r>
            <a:endParaRPr lang="en-US" sz="900" dirty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Kubincová, 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Z.,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Demková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at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Club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ICPEC,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Dagstuhl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Publishing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, 2020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, pp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. 1-8</a:t>
            </a:r>
            <a:endParaRPr lang="en-US" sz="900" dirty="0">
              <a:solidFill>
                <a:srgbClr val="7030A0"/>
              </a:solidFill>
              <a:latin typeface="+mj-lt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Kubincová, 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Z.,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Demková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MIS4TEL 2019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900" dirty="0" err="1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Springer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Nature, 2020</a:t>
            </a:r>
            <a:r>
              <a:rPr lang="en-US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pp</a:t>
            </a:r>
            <a:r>
              <a:rPr lang="sk-SK" sz="9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115-123</a:t>
            </a:r>
            <a:endParaRPr lang="en-US" sz="900" dirty="0">
              <a:solidFill>
                <a:srgbClr val="7030A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sk-SK" sz="900" dirty="0">
                <a:solidFill>
                  <a:srgbClr val="7030A0"/>
                </a:solidFill>
                <a:latin typeface="+mj-lt"/>
              </a:rPr>
              <a:t>Kubincová, Z</a:t>
            </a:r>
            <a:r>
              <a:rPr lang="en-US" sz="900" dirty="0">
                <a:solidFill>
                  <a:srgbClr val="7030A0"/>
                </a:solidFill>
                <a:latin typeface="+mj-lt"/>
              </a:rPr>
              <a:t>., 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Kolčák, K</a:t>
            </a:r>
            <a:r>
              <a:rPr lang="en-US" sz="900" dirty="0">
                <a:solidFill>
                  <a:srgbClr val="7030A0"/>
                </a:solidFill>
                <a:latin typeface="+mj-lt"/>
              </a:rPr>
              <a:t>.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Acceptance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of Team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Assessment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and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Self-Assessment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by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High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School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Students</a:t>
            </a:r>
            <a:r>
              <a:rPr lang="en-US" sz="900" dirty="0">
                <a:solidFill>
                  <a:srgbClr val="7030A0"/>
                </a:solidFill>
                <a:latin typeface="+mj-lt"/>
              </a:rPr>
              <a:t>.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 EDULEARN22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IATED, 2022, pp. 5225-5231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sk-SK" sz="900" dirty="0">
                <a:solidFill>
                  <a:srgbClr val="7030A0"/>
                </a:solidFill>
                <a:latin typeface="+mj-lt"/>
              </a:rPr>
              <a:t>Kubincová, Z</a:t>
            </a:r>
            <a:r>
              <a:rPr lang="en-US" sz="900" dirty="0">
                <a:solidFill>
                  <a:srgbClr val="7030A0"/>
                </a:solidFill>
                <a:latin typeface="+mj-lt"/>
              </a:rPr>
              <a:t>., 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Kolčák, K</a:t>
            </a:r>
            <a:r>
              <a:rPr lang="en-US" sz="900" dirty="0">
                <a:solidFill>
                  <a:srgbClr val="7030A0"/>
                </a:solidFill>
                <a:latin typeface="+mj-lt"/>
              </a:rPr>
              <a:t>.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Team Assessment and Self-Assessment Can High School Students Do It? In: ITHET 2022,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IEEE, 2022, pp. 1-7.</a:t>
            </a:r>
            <a:endParaRPr lang="sk-SK" sz="900" dirty="0">
              <a:solidFill>
                <a:srgbClr val="7030A0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sk-SK" sz="900" dirty="0">
                <a:solidFill>
                  <a:srgbClr val="7030A0"/>
                </a:solidFill>
                <a:latin typeface="+mj-lt"/>
              </a:rPr>
              <a:t>Kubincová, Z</a:t>
            </a:r>
            <a:r>
              <a:rPr lang="en-US" sz="900" dirty="0">
                <a:solidFill>
                  <a:srgbClr val="7030A0"/>
                </a:solidFill>
                <a:latin typeface="+mj-lt"/>
              </a:rPr>
              <a:t>., 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Kolčák, K</a:t>
            </a:r>
            <a:r>
              <a:rPr lang="en-US" sz="900" dirty="0">
                <a:solidFill>
                  <a:srgbClr val="7030A0"/>
                </a:solidFill>
                <a:latin typeface="+mj-lt"/>
              </a:rPr>
              <a:t>.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Team Assessment and Self Assessment in High School - Preliminary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Results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ITHET 2021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, IEEE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, 2022</a:t>
            </a:r>
            <a:r>
              <a:rPr lang="sk-SK" sz="9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sk-SK" sz="900" dirty="0" err="1">
                <a:solidFill>
                  <a:srgbClr val="7030A0"/>
                </a:solidFill>
                <a:latin typeface="+mj-lt"/>
              </a:rPr>
              <a:t>pp</a:t>
            </a:r>
            <a:r>
              <a:rPr lang="en-GB" sz="900" dirty="0">
                <a:solidFill>
                  <a:srgbClr val="7030A0"/>
                </a:solidFill>
                <a:latin typeface="+mj-lt"/>
              </a:rPr>
              <a:t>. 1-5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4696-16B8-4FE5-818B-CA6DB925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/>
          <a:lstStyle/>
          <a:p>
            <a:r>
              <a:rPr lang="en-US" sz="3800" dirty="0"/>
              <a:t>Collaborative creation of quiz questions</a:t>
            </a:r>
            <a:r>
              <a:rPr lang="sk-SK" sz="3800" dirty="0"/>
              <a:t> </a:t>
            </a:r>
            <a:r>
              <a:rPr lang="sk-SK" altLang="en-US" sz="2800" dirty="0"/>
              <a:t>(</a:t>
            </a:r>
            <a:r>
              <a:rPr lang="sk-SK" altLang="en-US" sz="2800" dirty="0" err="1"/>
              <a:t>background</a:t>
            </a:r>
            <a:r>
              <a:rPr lang="sk-SK" altLang="en-US" sz="2800" dirty="0"/>
              <a:t>)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3DA7-B150-475E-AF1B-DEFA18B4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Quizzes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Effective learning tool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Promote active and self-regulated learning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Motivating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Stimulate critical thinking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Help to identify gaps in understanding of the subject matter and better retain newly acquired knowledge </a:t>
            </a:r>
            <a:r>
              <a:rPr lang="en-US" sz="1800" dirty="0"/>
              <a:t>(Yang, 2021)</a:t>
            </a:r>
          </a:p>
          <a:p>
            <a:pPr>
              <a:spcBef>
                <a:spcPts val="2400"/>
              </a:spcBef>
            </a:pPr>
            <a:r>
              <a:rPr lang="sk-SK" sz="2400" dirty="0"/>
              <a:t>Q</a:t>
            </a:r>
            <a:r>
              <a:rPr lang="en-US" sz="2400" dirty="0" err="1"/>
              <a:t>uizzes</a:t>
            </a:r>
            <a:r>
              <a:rPr lang="en-US" sz="2400" dirty="0"/>
              <a:t> created by students</a:t>
            </a:r>
          </a:p>
          <a:p>
            <a:pPr lvl="1">
              <a:spcBef>
                <a:spcPts val="0"/>
              </a:spcBef>
            </a:pPr>
            <a:r>
              <a:rPr lang="sk-SK" sz="2000" dirty="0" err="1"/>
              <a:t>Even</a:t>
            </a:r>
            <a:r>
              <a:rPr lang="sk-SK" sz="2000" dirty="0"/>
              <a:t> more </a:t>
            </a:r>
            <a:r>
              <a:rPr lang="sk-SK" sz="2000" dirty="0" err="1"/>
              <a:t>beneficial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4CCB5-B99A-ECAE-08D3-08DEF45249A9}"/>
              </a:ext>
            </a:extLst>
          </p:cNvPr>
          <p:cNvSpPr txBox="1"/>
          <p:nvPr/>
        </p:nvSpPr>
        <p:spPr>
          <a:xfrm>
            <a:off x="533400" y="6096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000000"/>
                </a:solidFill>
              </a:rPr>
              <a:t>Yang, C., Luo, L., Vadillo, M., Yu, R., Shanks, D.: Testing (quizzing) boosts classroom learning: A systematic and meta-analytic review. Psychological Bulletin 147(3), 2021 </a:t>
            </a:r>
            <a:endParaRPr lang="en-GB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 err="1">
                <a:solidFill>
                  <a:srgbClr val="000000"/>
                </a:solidFill>
              </a:rPr>
              <a:t>Stelovsky</a:t>
            </a:r>
            <a:r>
              <a:rPr lang="en-GB" sz="900" dirty="0">
                <a:solidFill>
                  <a:srgbClr val="000000"/>
                </a:solidFill>
              </a:rPr>
              <a:t>, J., Ogawa, M.B., Ogata, B., </a:t>
            </a:r>
            <a:r>
              <a:rPr lang="en-GB" sz="900" dirty="0" err="1">
                <a:solidFill>
                  <a:srgbClr val="000000"/>
                </a:solidFill>
              </a:rPr>
              <a:t>Stelovska</a:t>
            </a:r>
            <a:r>
              <a:rPr lang="en-GB" sz="900" dirty="0">
                <a:solidFill>
                  <a:srgbClr val="000000"/>
                </a:solidFill>
              </a:rPr>
              <a:t>, U.: Constructive learning by teaching: Flip-flop, peer evaluation, and agile tooltip: Making and taking peer quizzes synchronized with lecture screencasts. In: Designing for the user experience in learning systems, pp. 177–200 (2018) </a:t>
            </a:r>
          </a:p>
        </p:txBody>
      </p:sp>
    </p:spTree>
    <p:extLst>
      <p:ext uri="{BB962C8B-B14F-4D97-AF65-F5344CB8AC3E}">
        <p14:creationId xmlns:p14="http://schemas.microsoft.com/office/powerpoint/2010/main" val="151315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3DA7-B150-475E-AF1B-DEFA18B4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038600"/>
          </a:xfrm>
        </p:spPr>
        <p:txBody>
          <a:bodyPr/>
          <a:lstStyle/>
          <a:p>
            <a:r>
              <a:rPr lang="en-US" sz="2300" dirty="0"/>
              <a:t>Results</a:t>
            </a:r>
          </a:p>
          <a:p>
            <a:pPr lvl="1"/>
            <a:r>
              <a:rPr lang="en-US" sz="2000" dirty="0"/>
              <a:t>Tool</a:t>
            </a:r>
          </a:p>
          <a:p>
            <a:pPr lvl="2"/>
            <a:r>
              <a:rPr lang="en-US" sz="1800" dirty="0"/>
              <a:t>Student’s role </a:t>
            </a:r>
          </a:p>
          <a:p>
            <a:pPr lvl="3"/>
            <a:r>
              <a:rPr lang="sk-SK" sz="1600" dirty="0" err="1"/>
              <a:t>Creating</a:t>
            </a:r>
            <a:r>
              <a:rPr lang="sk-SK" sz="1600" dirty="0"/>
              <a:t> </a:t>
            </a:r>
            <a:r>
              <a:rPr lang="en-US" sz="1600" dirty="0"/>
              <a:t>questions</a:t>
            </a:r>
            <a:endParaRPr lang="sk-SK" sz="1600" dirty="0"/>
          </a:p>
          <a:p>
            <a:pPr lvl="3"/>
            <a:r>
              <a:rPr lang="sk-SK" sz="1600" dirty="0"/>
              <a:t>E</a:t>
            </a:r>
            <a:r>
              <a:rPr lang="en-US" sz="1600" dirty="0" err="1"/>
              <a:t>diting</a:t>
            </a:r>
            <a:r>
              <a:rPr lang="en-US" sz="1600" dirty="0"/>
              <a:t>/deleting them </a:t>
            </a:r>
          </a:p>
          <a:p>
            <a:pPr lvl="3"/>
            <a:r>
              <a:rPr lang="en-US" sz="1600" dirty="0"/>
              <a:t>Mutual commenting</a:t>
            </a:r>
            <a:r>
              <a:rPr lang="sk-SK" sz="1600" dirty="0"/>
              <a:t> </a:t>
            </a:r>
            <a:r>
              <a:rPr lang="en-US" sz="1600" dirty="0"/>
              <a:t>on questions</a:t>
            </a:r>
          </a:p>
          <a:p>
            <a:pPr lvl="2"/>
            <a:r>
              <a:rPr lang="en-US" sz="1800" dirty="0"/>
              <a:t>Teacher’s role </a:t>
            </a:r>
          </a:p>
          <a:p>
            <a:pPr lvl="3"/>
            <a:r>
              <a:rPr lang="sk-SK" sz="1600" dirty="0"/>
              <a:t>E</a:t>
            </a:r>
            <a:r>
              <a:rPr lang="en-US" sz="1600" dirty="0" err="1"/>
              <a:t>diting</a:t>
            </a:r>
            <a:r>
              <a:rPr lang="en-US" sz="1600" dirty="0"/>
              <a:t>/deleting/commenting on questions</a:t>
            </a:r>
          </a:p>
          <a:p>
            <a:pPr lvl="3"/>
            <a:r>
              <a:rPr lang="en-US" sz="1600" dirty="0"/>
              <a:t>Approving questions </a:t>
            </a:r>
          </a:p>
          <a:p>
            <a:pPr lvl="2"/>
            <a:r>
              <a:rPr lang="en-US" sz="1800" dirty="0"/>
              <a:t>Generating quizzes for self-assessment </a:t>
            </a:r>
            <a:r>
              <a:rPr lang="sk-SK" sz="1800" dirty="0"/>
              <a:t>and</a:t>
            </a:r>
            <a:r>
              <a:rPr lang="en-US" sz="1800" dirty="0"/>
              <a:t>/</a:t>
            </a:r>
            <a:r>
              <a:rPr lang="sk-SK" sz="1800" dirty="0"/>
              <a:t>or </a:t>
            </a:r>
            <a:r>
              <a:rPr lang="en-US" sz="1800" dirty="0"/>
              <a:t>tests as part of the course assessment</a:t>
            </a:r>
          </a:p>
          <a:p>
            <a:pPr lvl="1"/>
            <a:r>
              <a:rPr lang="en-US" sz="2000" dirty="0"/>
              <a:t>Experience from one course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Optional activity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Students participated only to a limited extent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0EBDD-8E47-4E58-8E0F-F9CD2086D5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1807722"/>
            <a:ext cx="4572000" cy="162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CD8D4-51AC-48F0-B6ED-516DBAD09D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042" y="1645737"/>
            <a:ext cx="4873558" cy="201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06662-62B8-4EDA-B899-6D27D2F53D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4080" y="1569536"/>
            <a:ext cx="2712720" cy="307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creens screenshot of a quiz&#10;&#10;Description automatically generated">
            <a:extLst>
              <a:ext uri="{FF2B5EF4-FFF2-40B4-BE49-F238E27FC236}">
                <a16:creationId xmlns:a16="http://schemas.microsoft.com/office/drawing/2014/main" id="{DFF6452C-CDA2-45F1-8377-391747AEE68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459230"/>
            <a:ext cx="2788921" cy="3188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9AC8A-F237-4A7A-AE25-86ECE3A20B3D}"/>
              </a:ext>
            </a:extLst>
          </p:cNvPr>
          <p:cNvSpPr txBox="1"/>
          <p:nvPr/>
        </p:nvSpPr>
        <p:spPr>
          <a:xfrm>
            <a:off x="228600" y="6222071"/>
            <a:ext cx="868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solidFill>
                  <a:srgbClr val="7030A0"/>
                </a:solidFill>
              </a:rPr>
              <a:t>Kubincová, Z. and </a:t>
            </a:r>
            <a:r>
              <a:rPr lang="en-GB" sz="900" dirty="0" err="1">
                <a:solidFill>
                  <a:srgbClr val="7030A0"/>
                </a:solidFill>
              </a:rPr>
              <a:t>Krupková</a:t>
            </a:r>
            <a:r>
              <a:rPr lang="en-GB" sz="900" dirty="0">
                <a:solidFill>
                  <a:srgbClr val="7030A0"/>
                </a:solidFill>
              </a:rPr>
              <a:t>, K.: First Experiences with a Tool for Collaborative Creation of Quiz Questions by Students, In: New Perspectives in Informatics Education, International Proceedings on Teaching Informatics, </a:t>
            </a:r>
            <a:r>
              <a:rPr lang="en-GB" sz="900" dirty="0" err="1">
                <a:solidFill>
                  <a:srgbClr val="7030A0"/>
                </a:solidFill>
              </a:rPr>
              <a:t>Banská</a:t>
            </a:r>
            <a:r>
              <a:rPr lang="en-GB" sz="900" dirty="0">
                <a:solidFill>
                  <a:srgbClr val="7030A0"/>
                </a:solidFill>
              </a:rPr>
              <a:t> </a:t>
            </a:r>
            <a:r>
              <a:rPr lang="en-GB" sz="900" dirty="0" err="1">
                <a:solidFill>
                  <a:srgbClr val="7030A0"/>
                </a:solidFill>
              </a:rPr>
              <a:t>Bystrica</a:t>
            </a:r>
            <a:r>
              <a:rPr lang="en-GB" sz="900" dirty="0">
                <a:solidFill>
                  <a:srgbClr val="7030A0"/>
                </a:solidFill>
              </a:rPr>
              <a:t>, pp. 32-40, DOI 10.24040/2025.9788055722498 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7030A0"/>
                </a:solidFill>
              </a:rPr>
              <a:t>Kubincová, Z. and </a:t>
            </a:r>
            <a:r>
              <a:rPr lang="en-US" sz="900" dirty="0" err="1">
                <a:solidFill>
                  <a:srgbClr val="7030A0"/>
                </a:solidFill>
              </a:rPr>
              <a:t>Krupková</a:t>
            </a:r>
            <a:r>
              <a:rPr lang="en-US" sz="900" dirty="0">
                <a:solidFill>
                  <a:srgbClr val="7030A0"/>
                </a:solidFill>
              </a:rPr>
              <a:t>, K.: First Experiences with a Tool for Collaborative Creation of Quiz Questions by Students, Proc. of The 24th International Conference on Web-Based Learning (ICWL 2025), Springer, In press. </a:t>
            </a:r>
            <a:endParaRPr lang="en-GB" sz="900" dirty="0">
              <a:solidFill>
                <a:srgbClr val="7030A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E35343-23F9-4404-AFA5-C44BC05A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71600"/>
          </a:xfrm>
        </p:spPr>
        <p:txBody>
          <a:bodyPr/>
          <a:lstStyle/>
          <a:p>
            <a:r>
              <a:rPr lang="en-US" sz="3800" dirty="0"/>
              <a:t>Collaborative creation of quiz questions</a:t>
            </a:r>
          </a:p>
        </p:txBody>
      </p:sp>
    </p:spTree>
    <p:extLst>
      <p:ext uri="{BB962C8B-B14F-4D97-AF65-F5344CB8AC3E}">
        <p14:creationId xmlns:p14="http://schemas.microsoft.com/office/powerpoint/2010/main" val="12097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0BD95A7C-543E-CA46-F6F7-35AE35DC2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Content</a:t>
            </a:r>
            <a:r>
              <a:rPr lang="sk-SK" altLang="en-US" sz="4000" dirty="0"/>
              <a:t> </a:t>
            </a:r>
            <a:br>
              <a:rPr lang="sk-SK" altLang="en-US" sz="4000" dirty="0"/>
            </a:br>
            <a:endParaRPr lang="sk-SK" altLang="en-US" dirty="0"/>
          </a:p>
        </p:txBody>
      </p:sp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927D86B7-7484-2459-82BA-BDC4DC0AC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3962400"/>
          </a:xfrm>
        </p:spPr>
        <p:txBody>
          <a:bodyPr/>
          <a:lstStyle/>
          <a:p>
            <a:pPr>
              <a:defRPr/>
            </a:pPr>
            <a:endParaRPr lang="en-US" altLang="en-US" sz="2400" dirty="0"/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400" dirty="0"/>
              <a:t>Motivation</a:t>
            </a:r>
          </a:p>
          <a:p>
            <a:pPr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400" dirty="0"/>
              <a:t>Collaborative learning using web tools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  <a:defRPr/>
            </a:pPr>
            <a:r>
              <a:rPr lang="en-US" altLang="en-US" sz="2000" dirty="0"/>
              <a:t>Introducing web tools into the learning process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sz="2000" dirty="0"/>
              <a:t>Pedagogical forms and tools to support active learning</a:t>
            </a:r>
          </a:p>
          <a:p>
            <a:pPr>
              <a:defRPr/>
            </a:pPr>
            <a:r>
              <a:rPr lang="en-US" altLang="en-US" sz="2400" dirty="0"/>
              <a:t>Findings and benefits</a:t>
            </a:r>
            <a:endParaRPr lang="sk-SK" altLang="en-US" sz="2000" dirty="0"/>
          </a:p>
          <a:p>
            <a:pPr>
              <a:spcBef>
                <a:spcPts val="2400"/>
              </a:spcBef>
              <a:defRPr/>
            </a:pPr>
            <a:endParaRPr lang="sk-SK" alt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3209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078BB64-A0FD-C798-884F-6B0617CE8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en-US" altLang="en-US" sz="4000" dirty="0"/>
              <a:t>Peer collaboration</a:t>
            </a:r>
            <a:r>
              <a:rPr lang="sk-SK" altLang="en-US" sz="4000" dirty="0"/>
              <a:t> </a:t>
            </a:r>
            <a:r>
              <a:rPr lang="sk-SK" altLang="en-US" sz="2800" dirty="0"/>
              <a:t>(</a:t>
            </a:r>
            <a:r>
              <a:rPr lang="sk-SK" altLang="en-US" sz="2800" dirty="0" err="1"/>
              <a:t>background</a:t>
            </a:r>
            <a:r>
              <a:rPr lang="sk-SK" altLang="en-US" sz="2800" dirty="0"/>
              <a:t>)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9F23A4CF-4509-866C-73DB-70C10E2D1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79613"/>
            <a:ext cx="8229600" cy="43084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Examining ways of mutual communication and collaboration among students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Evaluating student success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Information about approaches to learning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C</a:t>
            </a:r>
            <a:r>
              <a:rPr lang="sk-SK" altLang="en-US" sz="2000" dirty="0" err="1"/>
              <a:t>ourse</a:t>
            </a:r>
            <a:r>
              <a:rPr lang="sk-SK" altLang="en-US" sz="2000" dirty="0"/>
              <a:t> c</a:t>
            </a:r>
            <a:r>
              <a:rPr lang="en-US" altLang="en-US" sz="2000" dirty="0" err="1"/>
              <a:t>urriculum</a:t>
            </a:r>
            <a:r>
              <a:rPr lang="en-US" altLang="en-US" sz="2000" dirty="0"/>
              <a:t> development 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Analysis of student networks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Identifying key figures among students </a:t>
            </a:r>
            <a:endParaRPr lang="sk-SK" altLang="en-US" sz="2000" dirty="0"/>
          </a:p>
          <a:p>
            <a:pPr lvl="2">
              <a:spcBef>
                <a:spcPts val="600"/>
              </a:spcBef>
            </a:pPr>
            <a:r>
              <a:rPr lang="en-US" altLang="en-US" sz="1900" dirty="0"/>
              <a:t>candidates for academic development</a:t>
            </a:r>
            <a:r>
              <a:rPr lang="sk-SK" altLang="en-US" sz="1900" dirty="0"/>
              <a:t> </a:t>
            </a:r>
            <a:endParaRPr lang="en-US" altLang="en-US" sz="1900" dirty="0"/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Detecting loneliness and isolation among students</a:t>
            </a:r>
            <a:r>
              <a:rPr lang="sk-SK" altLang="en-US" sz="2000" dirty="0"/>
              <a:t> </a:t>
            </a:r>
          </a:p>
          <a:p>
            <a:pPr lvl="2">
              <a:spcBef>
                <a:spcPts val="600"/>
              </a:spcBef>
            </a:pPr>
            <a:r>
              <a:rPr lang="sk-SK" altLang="en-US" sz="1900" dirty="0"/>
              <a:t>poor </a:t>
            </a:r>
            <a:r>
              <a:rPr lang="sk-SK" altLang="en-US" sz="1900" dirty="0" err="1"/>
              <a:t>academic</a:t>
            </a:r>
            <a:r>
              <a:rPr lang="sk-SK" altLang="en-US" sz="1900" dirty="0"/>
              <a:t> </a:t>
            </a:r>
            <a:r>
              <a:rPr lang="sk-SK" altLang="en-US" sz="1900" dirty="0" err="1"/>
              <a:t>performance</a:t>
            </a:r>
            <a:r>
              <a:rPr lang="sk-SK" altLang="en-US" sz="1900" dirty="0"/>
              <a:t> (</a:t>
            </a:r>
            <a:r>
              <a:rPr lang="sk-SK" altLang="en-US" sz="1900" dirty="0" err="1"/>
              <a:t>dropping</a:t>
            </a:r>
            <a:r>
              <a:rPr lang="sk-SK" altLang="en-US" sz="1900" dirty="0"/>
              <a:t> </a:t>
            </a:r>
            <a:r>
              <a:rPr lang="sk-SK" altLang="en-US" sz="1900" dirty="0" err="1"/>
              <a:t>out</a:t>
            </a:r>
            <a:r>
              <a:rPr lang="sk-SK" altLang="en-US" sz="1900" dirty="0"/>
              <a:t>?)</a:t>
            </a:r>
          </a:p>
          <a:p>
            <a:pPr>
              <a:spcBef>
                <a:spcPts val="1200"/>
              </a:spcBef>
            </a:pPr>
            <a:endParaRPr lang="sk-SK" altLang="en-US" sz="2800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E619ED4-350F-0947-9D02-B8553EC13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en-US" altLang="en-US" sz="3900" dirty="0"/>
              <a:t>Peer collaboration</a:t>
            </a:r>
            <a:r>
              <a:rPr lang="sk-SK" altLang="en-US" sz="3900" dirty="0"/>
              <a:t> </a:t>
            </a:r>
            <a:r>
              <a:rPr lang="en-US" altLang="en-US" sz="3900" dirty="0"/>
              <a:t>&amp; student </a:t>
            </a:r>
            <a:r>
              <a:rPr lang="en-US" altLang="en-US" sz="3900" dirty="0" err="1"/>
              <a:t>succes</a:t>
            </a:r>
            <a:r>
              <a:rPr lang="en-US" altLang="en-US" sz="3900" dirty="0"/>
              <a:t> *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11F11CA-9CF8-253F-4562-A0F50BAC6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3084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Students nominate cooperative classmates → network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Identification of 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Central figures in the student network</a:t>
            </a:r>
          </a:p>
          <a:p>
            <a:pPr lvl="1">
              <a:spcBef>
                <a:spcPts val="1200"/>
              </a:spcBef>
            </a:pPr>
            <a:r>
              <a:rPr lang="en-US" altLang="en-US" sz="2000" dirty="0"/>
              <a:t>Relationship between peer collaboration and student success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Predicting students' achievement levels</a:t>
            </a:r>
            <a:endParaRPr lang="sk-SK" sz="24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Creating</a:t>
            </a:r>
            <a:r>
              <a:rPr lang="sk-SK" sz="2000" dirty="0"/>
              <a:t> </a:t>
            </a:r>
            <a:r>
              <a:rPr lang="en-US" sz="2000" dirty="0"/>
              <a:t>clusters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Providing student</a:t>
            </a:r>
            <a:r>
              <a:rPr lang="sk-SK" altLang="en-US" sz="2400" dirty="0"/>
              <a:t> </a:t>
            </a:r>
            <a:r>
              <a:rPr lang="sk-SK" altLang="en-US" sz="2400" dirty="0" err="1"/>
              <a:t>groups</a:t>
            </a:r>
            <a:r>
              <a:rPr lang="en-US" altLang="en-US" sz="2400" dirty="0"/>
              <a:t> with suitable study materials</a:t>
            </a:r>
            <a:endParaRPr lang="sk-SK" altLang="en-US" sz="2400" dirty="0"/>
          </a:p>
          <a:p>
            <a:pPr>
              <a:spcBef>
                <a:spcPts val="1600"/>
              </a:spcBef>
            </a:pPr>
            <a:endParaRPr lang="sk-SK" alt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A9E1A4-6A70-4CE2-B75F-8CF973F20480}"/>
              </a:ext>
            </a:extLst>
          </p:cNvPr>
          <p:cNvSpPr txBox="1"/>
          <p:nvPr/>
        </p:nvSpPr>
        <p:spPr>
          <a:xfrm>
            <a:off x="533400" y="6324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*</a:t>
            </a:r>
            <a:r>
              <a:rPr lang="en-US" altLang="en-US" dirty="0"/>
              <a:t>University of St. Cyril and Methodius, Skopje</a:t>
            </a: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FEE6AA7-BA53-2C80-3788-E592845B4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en-US" altLang="en-US" sz="4000" dirty="0"/>
              <a:t>Peer collaboration</a:t>
            </a:r>
            <a:r>
              <a:rPr lang="sk-SK" altLang="en-US" sz="4000" dirty="0"/>
              <a:t> – </a:t>
            </a:r>
            <a:r>
              <a:rPr lang="en-US" altLang="en-US" sz="2800" dirty="0"/>
              <a:t>Results I.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BF0AC4ED-3983-1D08-5D92-DC9F6AF00F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3641387" cy="43084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z="2200" dirty="0"/>
              <a:t>Linear relationship between grade point average (GPA) and nominations received and awarded</a:t>
            </a:r>
          </a:p>
          <a:p>
            <a:pPr>
              <a:spcBef>
                <a:spcPts val="2400"/>
              </a:spcBef>
              <a:defRPr/>
            </a:pPr>
            <a:r>
              <a:rPr lang="en-US" altLang="en-US" sz="2200" dirty="0"/>
              <a:t>Centrality analysis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/>
              <a:t>Degree centrality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 err="1"/>
              <a:t>Betweennes</a:t>
            </a:r>
            <a:r>
              <a:rPr lang="en-US" altLang="en-US" sz="2000" dirty="0"/>
              <a:t> centrality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sz="2000" dirty="0"/>
              <a:t>Closeness centrality Eigenvector centrality</a:t>
            </a:r>
            <a:endParaRPr lang="sk-SK" altLang="en-US" sz="2000" dirty="0"/>
          </a:p>
          <a:p>
            <a:pPr>
              <a:spcBef>
                <a:spcPts val="1200"/>
              </a:spcBef>
              <a:defRPr/>
            </a:pPr>
            <a:endParaRPr lang="sk-SK" altLang="en-US" sz="2800" dirty="0"/>
          </a:p>
        </p:txBody>
      </p:sp>
      <p:pic>
        <p:nvPicPr>
          <p:cNvPr id="73732" name="Picture 2" descr="A screenshot of a table&#10;&#10;Description automatically generated">
            <a:extLst>
              <a:ext uri="{FF2B5EF4-FFF2-40B4-BE49-F238E27FC236}">
                <a16:creationId xmlns:a16="http://schemas.microsoft.com/office/drawing/2014/main" id="{633F53D4-4B68-AB23-8EDD-C9168CF0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23" y="1671440"/>
            <a:ext cx="4993377" cy="206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8BB43-073B-DF20-1B81-E04D62B6530F}"/>
              </a:ext>
            </a:extLst>
          </p:cNvPr>
          <p:cNvSpPr txBox="1"/>
          <p:nvPr/>
        </p:nvSpPr>
        <p:spPr>
          <a:xfrm>
            <a:off x="228600" y="6222071"/>
            <a:ext cx="86868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 err="1">
                <a:solidFill>
                  <a:srgbClr val="7030A0"/>
                </a:solidFill>
              </a:rPr>
              <a:t>Pesovski</a:t>
            </a:r>
            <a:r>
              <a:rPr lang="en-GB" sz="900" dirty="0">
                <a:solidFill>
                  <a:srgbClr val="7030A0"/>
                </a:solidFill>
              </a:rPr>
              <a:t>, </a:t>
            </a:r>
            <a:r>
              <a:rPr lang="sk-SK" sz="900" dirty="0">
                <a:solidFill>
                  <a:srgbClr val="7030A0"/>
                </a:solidFill>
              </a:rPr>
              <a:t>I., </a:t>
            </a:r>
            <a:r>
              <a:rPr lang="en-GB" sz="900" dirty="0" err="1">
                <a:solidFill>
                  <a:srgbClr val="7030A0"/>
                </a:solidFill>
              </a:rPr>
              <a:t>Jolakoski</a:t>
            </a:r>
            <a:r>
              <a:rPr lang="en-GB" sz="900" dirty="0">
                <a:solidFill>
                  <a:srgbClr val="7030A0"/>
                </a:solidFill>
              </a:rPr>
              <a:t>, </a:t>
            </a:r>
            <a:r>
              <a:rPr lang="sk-SK" sz="900" dirty="0">
                <a:solidFill>
                  <a:srgbClr val="7030A0"/>
                </a:solidFill>
              </a:rPr>
              <a:t>P., </a:t>
            </a:r>
            <a:r>
              <a:rPr lang="en-GB" sz="900" dirty="0">
                <a:solidFill>
                  <a:srgbClr val="7030A0"/>
                </a:solidFill>
              </a:rPr>
              <a:t>Kubincová,</a:t>
            </a:r>
            <a:r>
              <a:rPr lang="sk-SK" sz="900" dirty="0">
                <a:solidFill>
                  <a:srgbClr val="7030A0"/>
                </a:solidFill>
              </a:rPr>
              <a:t> Z.,</a:t>
            </a:r>
            <a:r>
              <a:rPr lang="en-GB" sz="900" dirty="0">
                <a:solidFill>
                  <a:srgbClr val="7030A0"/>
                </a:solidFill>
              </a:rPr>
              <a:t> Herzog,</a:t>
            </a:r>
            <a:r>
              <a:rPr lang="sk-SK" sz="900" dirty="0">
                <a:solidFill>
                  <a:srgbClr val="7030A0"/>
                </a:solidFill>
              </a:rPr>
              <a:t> M., </a:t>
            </a:r>
            <a:r>
              <a:rPr lang="en-GB" sz="900" dirty="0" err="1">
                <a:solidFill>
                  <a:srgbClr val="7030A0"/>
                </a:solidFill>
              </a:rPr>
              <a:t>Trajkovik</a:t>
            </a:r>
            <a:r>
              <a:rPr lang="sk-SK" sz="900" dirty="0">
                <a:solidFill>
                  <a:srgbClr val="7030A0"/>
                </a:solidFill>
              </a:rPr>
              <a:t>, V.</a:t>
            </a:r>
            <a:r>
              <a:rPr lang="en-GB" sz="900" dirty="0">
                <a:solidFill>
                  <a:srgbClr val="7030A0"/>
                </a:solidFill>
              </a:rPr>
              <a:t>: Digital Learning Platforms and Peer Influence: Analysis of Performance and Collaboration, In:</a:t>
            </a:r>
            <a:r>
              <a:rPr lang="sk-SK" sz="900" dirty="0">
                <a:solidFill>
                  <a:srgbClr val="7030A0"/>
                </a:solidFill>
              </a:rPr>
              <a:t> </a:t>
            </a:r>
            <a:r>
              <a:rPr lang="en-US" sz="900" dirty="0">
                <a:solidFill>
                  <a:srgbClr val="7030A0"/>
                </a:solidFill>
              </a:rPr>
              <a:t>International Symposium on Emerging Technologies for Education, pp. 195-209. Singapore: Springer Nature Singapore, 2023</a:t>
            </a:r>
            <a:endParaRPr lang="en-GB" sz="900" dirty="0">
              <a:solidFill>
                <a:srgbClr val="7030A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GB" sz="90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3" descr="A group of green and yellow dots and lines&#10;&#10;Description automatically generated">
            <a:extLst>
              <a:ext uri="{FF2B5EF4-FFF2-40B4-BE49-F238E27FC236}">
                <a16:creationId xmlns:a16="http://schemas.microsoft.com/office/drawing/2014/main" id="{FDD021E6-435B-0A29-BCDB-2BB6D205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60787"/>
            <a:ext cx="5184842" cy="45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A14CD5-49E1-411A-82FD-A11A596530BC}"/>
              </a:ext>
            </a:extLst>
          </p:cNvPr>
          <p:cNvSpPr txBox="1"/>
          <p:nvPr/>
        </p:nvSpPr>
        <p:spPr>
          <a:xfrm>
            <a:off x="5201056" y="5867400"/>
            <a:ext cx="348898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u="none" strike="noStrike" baseline="0" dirty="0">
                <a:latin typeface="CMR10"/>
              </a:rPr>
              <a:t>Student network centrality graphs</a:t>
            </a:r>
            <a:endParaRPr lang="en-US" sz="13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885AC86-6E2B-DBDF-F611-378C583AE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839200" cy="1141413"/>
          </a:xfrm>
        </p:spPr>
        <p:txBody>
          <a:bodyPr/>
          <a:lstStyle/>
          <a:p>
            <a:r>
              <a:rPr lang="en-US" altLang="en-US" sz="4000" dirty="0"/>
              <a:t>Peer collaboration</a:t>
            </a:r>
            <a:r>
              <a:rPr lang="sk-SK" altLang="en-US" sz="4000" dirty="0"/>
              <a:t> – </a:t>
            </a:r>
            <a:r>
              <a:rPr lang="en-US" altLang="en-US" sz="2800" dirty="0"/>
              <a:t>Results II.</a:t>
            </a: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23A48370-C97E-550A-223D-9C492ED9BF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0" y="1984511"/>
            <a:ext cx="3124200" cy="430847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sz="2100" dirty="0"/>
              <a:t>Correlation between individual measures and student success</a:t>
            </a:r>
          </a:p>
          <a:p>
            <a:pPr>
              <a:spcBef>
                <a:spcPts val="1500"/>
              </a:spcBef>
            </a:pPr>
            <a:r>
              <a:rPr lang="en-US" altLang="en-US" sz="2100" dirty="0"/>
              <a:t>Betweenness centrality – unsuitable for predicting GPA</a:t>
            </a:r>
          </a:p>
          <a:p>
            <a:pPr>
              <a:spcBef>
                <a:spcPts val="1500"/>
              </a:spcBef>
            </a:pPr>
            <a:r>
              <a:rPr lang="en-US" altLang="en-US" sz="2100" dirty="0"/>
              <a:t>Eigenvector centrality – </a:t>
            </a:r>
            <a:r>
              <a:rPr lang="sk-SK" altLang="en-US" sz="2100" dirty="0" err="1"/>
              <a:t>the</a:t>
            </a:r>
            <a:r>
              <a:rPr lang="sk-SK" altLang="en-US" sz="2100" dirty="0"/>
              <a:t> </a:t>
            </a:r>
            <a:r>
              <a:rPr lang="sk-SK" altLang="en-US" sz="2100" dirty="0" err="1"/>
              <a:t>best</a:t>
            </a:r>
            <a:r>
              <a:rPr lang="sk-SK" altLang="en-US" sz="2100" dirty="0"/>
              <a:t> </a:t>
            </a:r>
            <a:r>
              <a:rPr lang="sk-SK" altLang="en-US" sz="2100" dirty="0" err="1"/>
              <a:t>predictor</a:t>
            </a:r>
            <a:endParaRPr lang="sk-SK" altLang="en-US" sz="2100" dirty="0"/>
          </a:p>
          <a:p>
            <a:pPr>
              <a:spcBef>
                <a:spcPts val="1500"/>
              </a:spcBef>
            </a:pPr>
            <a:r>
              <a:rPr lang="sk-SK" altLang="en-US" sz="2100" dirty="0"/>
              <a:t>P</a:t>
            </a:r>
            <a:r>
              <a:rPr lang="en-US" altLang="en-US" sz="2100" dirty="0" err="1"/>
              <a:t>owerful</a:t>
            </a:r>
            <a:r>
              <a:rPr lang="en-US" altLang="en-US" sz="2100" dirty="0"/>
              <a:t> tool for predicting academic outcomes</a:t>
            </a:r>
            <a:endParaRPr lang="sk-SK" altLang="en-US" sz="2100" dirty="0"/>
          </a:p>
          <a:p>
            <a:pPr>
              <a:spcBef>
                <a:spcPts val="1200"/>
              </a:spcBef>
            </a:pPr>
            <a:endParaRPr lang="sk-SK" altLang="en-US" sz="2800" dirty="0"/>
          </a:p>
        </p:txBody>
      </p:sp>
      <p:pic>
        <p:nvPicPr>
          <p:cNvPr id="50180" name="Picture 3" descr="A group of blue and white graphs&#10;&#10;Description automatically generated">
            <a:extLst>
              <a:ext uri="{FF2B5EF4-FFF2-40B4-BE49-F238E27FC236}">
                <a16:creationId xmlns:a16="http://schemas.microsoft.com/office/drawing/2014/main" id="{1BB37CE6-B434-0A90-983E-934CD0B6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638800" cy="41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95CF68-5F25-4BC0-BC31-EE3155ADBDCE}"/>
              </a:ext>
            </a:extLst>
          </p:cNvPr>
          <p:cNvSpPr txBox="1"/>
          <p:nvPr/>
        </p:nvSpPr>
        <p:spPr>
          <a:xfrm>
            <a:off x="1676400" y="5867400"/>
            <a:ext cx="20152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Linear regression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7F63C-E355-4014-9058-E0224C8A5CA1}"/>
              </a:ext>
            </a:extLst>
          </p:cNvPr>
          <p:cNvSpPr txBox="1"/>
          <p:nvPr/>
        </p:nvSpPr>
        <p:spPr>
          <a:xfrm>
            <a:off x="228600" y="6222071"/>
            <a:ext cx="86868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 err="1">
                <a:solidFill>
                  <a:srgbClr val="7030A0"/>
                </a:solidFill>
              </a:rPr>
              <a:t>Pesovski</a:t>
            </a:r>
            <a:r>
              <a:rPr lang="en-GB" sz="900" dirty="0">
                <a:solidFill>
                  <a:srgbClr val="7030A0"/>
                </a:solidFill>
              </a:rPr>
              <a:t>, </a:t>
            </a:r>
            <a:r>
              <a:rPr lang="sk-SK" sz="900" dirty="0">
                <a:solidFill>
                  <a:srgbClr val="7030A0"/>
                </a:solidFill>
              </a:rPr>
              <a:t>I., </a:t>
            </a:r>
            <a:r>
              <a:rPr lang="en-GB" sz="900" dirty="0" err="1">
                <a:solidFill>
                  <a:srgbClr val="7030A0"/>
                </a:solidFill>
              </a:rPr>
              <a:t>Jolakoski</a:t>
            </a:r>
            <a:r>
              <a:rPr lang="en-GB" sz="900" dirty="0">
                <a:solidFill>
                  <a:srgbClr val="7030A0"/>
                </a:solidFill>
              </a:rPr>
              <a:t>, </a:t>
            </a:r>
            <a:r>
              <a:rPr lang="sk-SK" sz="900" dirty="0">
                <a:solidFill>
                  <a:srgbClr val="7030A0"/>
                </a:solidFill>
              </a:rPr>
              <a:t>P., </a:t>
            </a:r>
            <a:r>
              <a:rPr lang="en-GB" sz="900" dirty="0">
                <a:solidFill>
                  <a:srgbClr val="7030A0"/>
                </a:solidFill>
              </a:rPr>
              <a:t>Kubincová,</a:t>
            </a:r>
            <a:r>
              <a:rPr lang="sk-SK" sz="900" dirty="0">
                <a:solidFill>
                  <a:srgbClr val="7030A0"/>
                </a:solidFill>
              </a:rPr>
              <a:t> Z.,</a:t>
            </a:r>
            <a:r>
              <a:rPr lang="en-GB" sz="900" dirty="0">
                <a:solidFill>
                  <a:srgbClr val="7030A0"/>
                </a:solidFill>
              </a:rPr>
              <a:t> Herzog,</a:t>
            </a:r>
            <a:r>
              <a:rPr lang="sk-SK" sz="900" dirty="0">
                <a:solidFill>
                  <a:srgbClr val="7030A0"/>
                </a:solidFill>
              </a:rPr>
              <a:t> M., </a:t>
            </a:r>
            <a:r>
              <a:rPr lang="en-GB" sz="900" dirty="0" err="1">
                <a:solidFill>
                  <a:srgbClr val="7030A0"/>
                </a:solidFill>
              </a:rPr>
              <a:t>Trajkovik</a:t>
            </a:r>
            <a:r>
              <a:rPr lang="sk-SK" sz="900" dirty="0">
                <a:solidFill>
                  <a:srgbClr val="7030A0"/>
                </a:solidFill>
              </a:rPr>
              <a:t>, V.</a:t>
            </a:r>
            <a:r>
              <a:rPr lang="en-GB" sz="900" dirty="0">
                <a:solidFill>
                  <a:srgbClr val="7030A0"/>
                </a:solidFill>
              </a:rPr>
              <a:t>: Digital Learning Platforms and Peer Influence: Analysis of Performance and Collaboration, In:</a:t>
            </a:r>
            <a:r>
              <a:rPr lang="sk-SK" sz="900" dirty="0">
                <a:solidFill>
                  <a:srgbClr val="7030A0"/>
                </a:solidFill>
              </a:rPr>
              <a:t> </a:t>
            </a:r>
            <a:r>
              <a:rPr lang="en-US" sz="900" dirty="0">
                <a:solidFill>
                  <a:srgbClr val="7030A0"/>
                </a:solidFill>
              </a:rPr>
              <a:t>International Symposium on Emerging Technologies for Education, pp. 195-209. Singapore: Springer Nature Singapore, 2023</a:t>
            </a:r>
            <a:endParaRPr lang="en-GB" sz="900" dirty="0">
              <a:solidFill>
                <a:srgbClr val="7030A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endParaRPr lang="en-GB" sz="90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FF997-7CAA-F607-D648-4CD3F469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FD9EA4BD-7B49-297C-677C-233B3D8F5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 wrap="square" anchor="ctr">
            <a:normAutofit/>
          </a:bodyPr>
          <a:lstStyle/>
          <a:p>
            <a:r>
              <a:rPr lang="en-US" altLang="en-US" sz="4400" dirty="0"/>
              <a:t>Peer collaboration</a:t>
            </a:r>
            <a:r>
              <a:rPr lang="sk-SK" altLang="en-US" sz="4400" dirty="0"/>
              <a:t> – </a:t>
            </a:r>
            <a:r>
              <a:rPr lang="en-US" altLang="en-US" sz="3200" dirty="0"/>
              <a:t>Results III.</a:t>
            </a:r>
            <a:endParaRPr lang="en-GB" altLang="en-US" sz="4100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51EC4FD0-CF63-F36B-338A-36991552D6E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28600" y="1828800"/>
            <a:ext cx="3871798" cy="38862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100" dirty="0"/>
              <a:t>Classifying students into low-achieving, high-achieving, and neutral groups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100" dirty="0"/>
              <a:t>Creating tailored learning scenarios for each student cluster using generative AI </a:t>
            </a:r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100" dirty="0" err="1"/>
              <a:t>Questionnair</a:t>
            </a:r>
            <a:r>
              <a:rPr lang="en-US" sz="2100" dirty="0"/>
              <a:t> survey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000" dirty="0"/>
              <a:t>Students’ acceptance of  </a:t>
            </a:r>
            <a:r>
              <a:rPr lang="en-US" sz="2000" dirty="0"/>
              <a:t>AI-driven personalization </a:t>
            </a:r>
            <a:endParaRPr lang="sk-SK" altLang="en-US" sz="20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sk-SK" alt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A0126-6103-9F35-BF3E-B41E9F9000D8}"/>
              </a:ext>
            </a:extLst>
          </p:cNvPr>
          <p:cNvSpPr txBox="1"/>
          <p:nvPr/>
        </p:nvSpPr>
        <p:spPr>
          <a:xfrm>
            <a:off x="5029200" y="5867400"/>
            <a:ext cx="295144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/>
              <a:t>Multinomial logistic regression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CAB87-E365-46B5-97DA-479C8B328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199"/>
            <a:ext cx="4578433" cy="4249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D5CC30-DAB3-41C5-9836-AFFBB9C04C2F}"/>
              </a:ext>
            </a:extLst>
          </p:cNvPr>
          <p:cNvSpPr txBox="1"/>
          <p:nvPr/>
        </p:nvSpPr>
        <p:spPr>
          <a:xfrm>
            <a:off x="228600" y="6222071"/>
            <a:ext cx="868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 err="1">
                <a:solidFill>
                  <a:srgbClr val="7030A0"/>
                </a:solidFill>
              </a:rPr>
              <a:t>Pesovski</a:t>
            </a:r>
            <a:r>
              <a:rPr lang="en-GB" sz="900" dirty="0">
                <a:solidFill>
                  <a:srgbClr val="7030A0"/>
                </a:solidFill>
              </a:rPr>
              <a:t>, </a:t>
            </a:r>
            <a:r>
              <a:rPr lang="sk-SK" sz="900" dirty="0">
                <a:solidFill>
                  <a:srgbClr val="7030A0"/>
                </a:solidFill>
              </a:rPr>
              <a:t>I., </a:t>
            </a:r>
            <a:r>
              <a:rPr lang="en-GB" sz="900" dirty="0" err="1">
                <a:solidFill>
                  <a:srgbClr val="7030A0"/>
                </a:solidFill>
              </a:rPr>
              <a:t>Jolakoski</a:t>
            </a:r>
            <a:r>
              <a:rPr lang="en-GB" sz="900" dirty="0">
                <a:solidFill>
                  <a:srgbClr val="7030A0"/>
                </a:solidFill>
              </a:rPr>
              <a:t>, </a:t>
            </a:r>
            <a:r>
              <a:rPr lang="sk-SK" sz="900" dirty="0">
                <a:solidFill>
                  <a:srgbClr val="7030A0"/>
                </a:solidFill>
              </a:rPr>
              <a:t>P., </a:t>
            </a:r>
            <a:r>
              <a:rPr lang="en-GB" sz="900" dirty="0">
                <a:solidFill>
                  <a:srgbClr val="7030A0"/>
                </a:solidFill>
              </a:rPr>
              <a:t>Kubincová,</a:t>
            </a:r>
            <a:r>
              <a:rPr lang="sk-SK" sz="900" dirty="0">
                <a:solidFill>
                  <a:srgbClr val="7030A0"/>
                </a:solidFill>
              </a:rPr>
              <a:t> Z.,</a:t>
            </a:r>
            <a:r>
              <a:rPr lang="en-GB" sz="900" dirty="0">
                <a:solidFill>
                  <a:srgbClr val="7030A0"/>
                </a:solidFill>
              </a:rPr>
              <a:t> Herzog,</a:t>
            </a:r>
            <a:r>
              <a:rPr lang="sk-SK" sz="900" dirty="0">
                <a:solidFill>
                  <a:srgbClr val="7030A0"/>
                </a:solidFill>
              </a:rPr>
              <a:t> M., </a:t>
            </a:r>
            <a:r>
              <a:rPr lang="en-GB" sz="900" dirty="0" err="1">
                <a:solidFill>
                  <a:srgbClr val="7030A0"/>
                </a:solidFill>
              </a:rPr>
              <a:t>Trajkovik</a:t>
            </a:r>
            <a:r>
              <a:rPr lang="sk-SK" sz="900" dirty="0">
                <a:solidFill>
                  <a:srgbClr val="7030A0"/>
                </a:solidFill>
              </a:rPr>
              <a:t>, V.</a:t>
            </a:r>
            <a:r>
              <a:rPr lang="en-GB" sz="900" dirty="0">
                <a:solidFill>
                  <a:srgbClr val="7030A0"/>
                </a:solidFill>
              </a:rPr>
              <a:t>: Digital Learning Platforms and Peer Influence: Analysis of Performance and Collaboration, In:</a:t>
            </a:r>
            <a:r>
              <a:rPr lang="sk-SK" sz="900" dirty="0">
                <a:solidFill>
                  <a:srgbClr val="7030A0"/>
                </a:solidFill>
              </a:rPr>
              <a:t> </a:t>
            </a:r>
            <a:r>
              <a:rPr lang="en-US" sz="900" dirty="0">
                <a:solidFill>
                  <a:srgbClr val="7030A0"/>
                </a:solidFill>
              </a:rPr>
              <a:t>International Symposium on Emerging Technologies for Education, pp. 195-209. Singapore: Springer Nature Singapore, 2023</a:t>
            </a:r>
            <a:endParaRPr lang="en-GB" sz="900" dirty="0">
              <a:solidFill>
                <a:srgbClr val="7030A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 err="1">
                <a:solidFill>
                  <a:srgbClr val="7030A0"/>
                </a:solidFill>
              </a:rPr>
              <a:t>Pesovski</a:t>
            </a:r>
            <a:r>
              <a:rPr lang="en-GB" sz="900" dirty="0">
                <a:solidFill>
                  <a:srgbClr val="7030A0"/>
                </a:solidFill>
              </a:rPr>
              <a:t>, I., </a:t>
            </a:r>
            <a:r>
              <a:rPr lang="en-GB" sz="900" dirty="0" err="1">
                <a:solidFill>
                  <a:srgbClr val="7030A0"/>
                </a:solidFill>
              </a:rPr>
              <a:t>Jolakoski</a:t>
            </a:r>
            <a:r>
              <a:rPr lang="en-GB" sz="900" dirty="0">
                <a:solidFill>
                  <a:srgbClr val="7030A0"/>
                </a:solidFill>
              </a:rPr>
              <a:t>, P., </a:t>
            </a:r>
            <a:r>
              <a:rPr lang="en-GB" sz="900" dirty="0" err="1">
                <a:solidFill>
                  <a:srgbClr val="7030A0"/>
                </a:solidFill>
              </a:rPr>
              <a:t>Trajkovik</a:t>
            </a:r>
            <a:r>
              <a:rPr lang="en-GB" sz="900" dirty="0">
                <a:solidFill>
                  <a:srgbClr val="7030A0"/>
                </a:solidFill>
              </a:rPr>
              <a:t>, V., </a:t>
            </a:r>
            <a:r>
              <a:rPr lang="en-GB" sz="900" dirty="0" err="1">
                <a:solidFill>
                  <a:srgbClr val="7030A0"/>
                </a:solidFill>
              </a:rPr>
              <a:t>Kubincova</a:t>
            </a:r>
            <a:r>
              <a:rPr lang="en-GB" sz="900" dirty="0">
                <a:solidFill>
                  <a:srgbClr val="7030A0"/>
                </a:solidFill>
              </a:rPr>
              <a:t>, Z., Herzog, M. A.: Predicting student achievement through peer network analysis for timely personalization via generative AI, Computers and Education: Artificial Intelligence, Volume 8, 2025, 100430, </a:t>
            </a:r>
            <a:r>
              <a:rPr lang="sk-SK" sz="900" dirty="0">
                <a:solidFill>
                  <a:srgbClr val="7030A0"/>
                </a:solidFill>
              </a:rPr>
              <a:t>DOI </a:t>
            </a:r>
            <a:r>
              <a:rPr lang="en-GB" sz="900" dirty="0">
                <a:solidFill>
                  <a:srgbClr val="7030A0"/>
                </a:solidFill>
              </a:rPr>
              <a:t>10.1016/j.caeai.2025.100430</a:t>
            </a:r>
          </a:p>
        </p:txBody>
      </p:sp>
    </p:spTree>
    <p:extLst>
      <p:ext uri="{BB962C8B-B14F-4D97-AF65-F5344CB8AC3E}">
        <p14:creationId xmlns:p14="http://schemas.microsoft.com/office/powerpoint/2010/main" val="174281462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E036-B295-4E45-9C9F-C144B10B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371600"/>
          </a:xfrm>
        </p:spPr>
        <p:txBody>
          <a:bodyPr/>
          <a:lstStyle/>
          <a:p>
            <a:pPr algn="ctr"/>
            <a:r>
              <a:rPr lang="en-US" altLang="en-US" sz="4400" cap="all" dirty="0">
                <a:solidFill>
                  <a:schemeClr val="accent5">
                    <a:lumMod val="25000"/>
                  </a:schemeClr>
                </a:solidFill>
              </a:rPr>
              <a:t>Findings and benefits</a:t>
            </a:r>
            <a:endParaRPr lang="en-US" cap="all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14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7E7627CA-9AE0-FF19-6D50-1F927BD6E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1141413"/>
          </a:xfrm>
        </p:spPr>
        <p:txBody>
          <a:bodyPr/>
          <a:lstStyle/>
          <a:p>
            <a:r>
              <a:rPr lang="en-US" altLang="en-US" sz="4000" dirty="0"/>
              <a:t>Findings and benefits</a:t>
            </a:r>
            <a:br>
              <a:rPr lang="sk-SK" altLang="en-US" sz="4000" dirty="0"/>
            </a:br>
            <a:br>
              <a:rPr lang="en-GB" altLang="en-US" sz="4000" dirty="0"/>
            </a:br>
            <a:endParaRPr lang="en-GB" altLang="en-US" sz="4000" dirty="0"/>
          </a:p>
        </p:txBody>
      </p:sp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34083131-866E-5A78-F0F5-42FFD8981D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Observations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Greater student interest in selected educational activities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Acceptance of the course and activities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Better academic performance</a:t>
            </a:r>
          </a:p>
          <a:p>
            <a:pPr lvl="1">
              <a:spcBef>
                <a:spcPct val="0"/>
              </a:spcBef>
              <a:defRPr/>
            </a:pPr>
            <a:r>
              <a:rPr lang="sk-SK" altLang="en-US" sz="2000" dirty="0" err="1"/>
              <a:t>Benefits</a:t>
            </a:r>
            <a:r>
              <a:rPr lang="sk-SK" altLang="en-US" sz="2000" dirty="0"/>
              <a:t> </a:t>
            </a:r>
            <a:r>
              <a:rPr lang="sk-SK" altLang="en-US" sz="2000" dirty="0" err="1"/>
              <a:t>for</a:t>
            </a:r>
            <a:r>
              <a:rPr lang="sk-SK" altLang="en-US" sz="2000" dirty="0"/>
              <a:t> s</a:t>
            </a:r>
            <a:r>
              <a:rPr lang="en-US" altLang="en-US" sz="2000" dirty="0" err="1"/>
              <a:t>tudents</a:t>
            </a:r>
            <a:endParaRPr lang="en-US" altLang="en-US" sz="2000" dirty="0"/>
          </a:p>
          <a:p>
            <a:pPr marL="914400" lvl="2" indent="0">
              <a:spcBef>
                <a:spcPct val="0"/>
              </a:spcBef>
              <a:buNone/>
              <a:defRPr/>
            </a:pPr>
            <a:r>
              <a:rPr lang="sk-SK" altLang="en-US" sz="1600" dirty="0">
                <a:sym typeface="Wingdings" panose="05000000000000000000" pitchFamily="2" charset="2"/>
              </a:rPr>
              <a:t> </a:t>
            </a:r>
            <a:r>
              <a:rPr lang="en-US" altLang="en-US" sz="1600" dirty="0"/>
              <a:t>Professional knowledge + soft skills</a:t>
            </a:r>
          </a:p>
          <a:p>
            <a:pPr lvl="1">
              <a:spcBef>
                <a:spcPct val="0"/>
              </a:spcBef>
              <a:defRPr/>
            </a:pPr>
            <a:r>
              <a:rPr lang="sk-SK" altLang="en-US" sz="2000" dirty="0" err="1"/>
              <a:t>Benefits</a:t>
            </a:r>
            <a:r>
              <a:rPr lang="sk-SK" altLang="en-US" sz="2000" dirty="0"/>
              <a:t> </a:t>
            </a:r>
            <a:r>
              <a:rPr lang="sk-SK" altLang="en-US" sz="2000" dirty="0" err="1"/>
              <a:t>for</a:t>
            </a:r>
            <a:r>
              <a:rPr lang="sk-SK" altLang="en-US" sz="2000" dirty="0"/>
              <a:t> t</a:t>
            </a:r>
            <a:r>
              <a:rPr lang="en-US" altLang="en-US" sz="2000" dirty="0" err="1"/>
              <a:t>eacher</a:t>
            </a:r>
            <a:r>
              <a:rPr lang="sk-SK" altLang="en-US" sz="2000" dirty="0"/>
              <a:t>s</a:t>
            </a:r>
            <a:endParaRPr lang="en-US" altLang="en-US" sz="2000" dirty="0"/>
          </a:p>
          <a:p>
            <a:pPr marL="914400" lvl="2" indent="0">
              <a:spcBef>
                <a:spcPct val="0"/>
              </a:spcBef>
              <a:buNone/>
              <a:defRPr/>
            </a:pPr>
            <a:r>
              <a:rPr lang="sk-SK" altLang="en-US" sz="1600" dirty="0">
                <a:sym typeface="Wingdings" panose="05000000000000000000" pitchFamily="2" charset="2"/>
              </a:rPr>
              <a:t> </a:t>
            </a:r>
            <a:r>
              <a:rPr lang="sk-SK" altLang="en-US" sz="1600" dirty="0" err="1">
                <a:sym typeface="Wingdings" panose="05000000000000000000" pitchFamily="2" charset="2"/>
              </a:rPr>
              <a:t>Teacher's</a:t>
            </a:r>
            <a:r>
              <a:rPr lang="sk-SK" altLang="en-US" sz="1600" dirty="0">
                <a:sym typeface="Wingdings" panose="05000000000000000000" pitchFamily="2" charset="2"/>
              </a:rPr>
              <a:t> </a:t>
            </a:r>
            <a:r>
              <a:rPr lang="sk-SK" altLang="en-US" sz="1600" dirty="0" err="1">
                <a:sym typeface="Wingdings" panose="05000000000000000000" pitchFamily="2" charset="2"/>
              </a:rPr>
              <a:t>workload</a:t>
            </a:r>
            <a:r>
              <a:rPr lang="sk-SK" altLang="en-US" sz="1600" dirty="0">
                <a:sym typeface="Wingdings" panose="05000000000000000000" pitchFamily="2" charset="2"/>
              </a:rPr>
              <a:t> </a:t>
            </a:r>
            <a:r>
              <a:rPr lang="sk-SK" altLang="en-US" sz="1600" dirty="0" err="1">
                <a:sym typeface="Wingdings" panose="05000000000000000000" pitchFamily="2" charset="2"/>
              </a:rPr>
              <a:t>reduction</a:t>
            </a:r>
            <a:endParaRPr lang="sk-SK" altLang="en-US" sz="1600" dirty="0">
              <a:sym typeface="Wingdings" panose="05000000000000000000" pitchFamily="2" charset="2"/>
            </a:endParaRPr>
          </a:p>
          <a:p>
            <a:pPr marL="914400" lvl="2" indent="0">
              <a:spcBef>
                <a:spcPct val="0"/>
              </a:spcBef>
              <a:buNone/>
              <a:defRPr/>
            </a:pPr>
            <a:r>
              <a:rPr lang="sk-SK" altLang="en-US" sz="1600" dirty="0">
                <a:sym typeface="Wingdings" panose="05000000000000000000" pitchFamily="2" charset="2"/>
              </a:rPr>
              <a:t> </a:t>
            </a:r>
            <a:r>
              <a:rPr lang="en-US" altLang="en-US" sz="1600" dirty="0"/>
              <a:t>Better overview of student abilities and group dynamics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r>
              <a:rPr lang="sk-SK" altLang="en-US" sz="1600" dirty="0">
                <a:sym typeface="Wingdings" panose="05000000000000000000" pitchFamily="2" charset="2"/>
              </a:rPr>
              <a:t> </a:t>
            </a:r>
            <a:r>
              <a:rPr lang="en-US" altLang="en-US" sz="1600" dirty="0"/>
              <a:t>Fairer assessment of teamwork </a:t>
            </a:r>
          </a:p>
          <a:p>
            <a:pPr marL="914400" lvl="2" indent="0">
              <a:spcBef>
                <a:spcPct val="0"/>
              </a:spcBef>
              <a:buNone/>
              <a:defRPr/>
            </a:pPr>
            <a:r>
              <a:rPr lang="sk-SK" altLang="en-US" sz="1600" dirty="0">
                <a:latin typeface="+mj-lt"/>
                <a:sym typeface="Wingdings" panose="05000000000000000000" pitchFamily="2" charset="2"/>
              </a:rPr>
              <a:t> </a:t>
            </a:r>
            <a:r>
              <a:rPr lang="en-US" altLang="en-US" sz="1600" dirty="0">
                <a:latin typeface="+mj-lt"/>
              </a:rPr>
              <a:t>Time-consuming</a:t>
            </a:r>
            <a:r>
              <a:rPr lang="sk-SK" altLang="en-US" sz="1600" dirty="0">
                <a:latin typeface="+mj-lt"/>
              </a:rPr>
              <a:t> and </a:t>
            </a:r>
            <a:r>
              <a:rPr lang="en-US" sz="1600" dirty="0">
                <a:latin typeface="+mj-lt"/>
              </a:rPr>
              <a:t>overwhelming </a:t>
            </a:r>
            <a:endParaRPr lang="en-US" altLang="en-US" sz="1600" dirty="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en-US" sz="2400" dirty="0"/>
              <a:t>Benefits for Theory of Informatics Education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Research findings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600" dirty="0"/>
              <a:t>Peer and team assessment, code review, peer collaboration, …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600" dirty="0"/>
              <a:t>Achievement of educational goals in both the cognitive and affective domains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Methodologies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/>
              <a:t>Tools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E2FEC3-4AC6-F00F-A55D-08253FD93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2CBB250-0FB6-1BD7-DC51-E661FCEBF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3886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sk-SK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accent5">
                    <a:lumMod val="25000"/>
                  </a:schemeClr>
                </a:solidFill>
              </a:rPr>
              <a:t>Thank you for your attention</a:t>
            </a:r>
            <a:endParaRPr lang="sk-SK" altLang="en-US" dirty="0">
              <a:solidFill>
                <a:schemeClr val="accent5">
                  <a:lumMod val="25000"/>
                </a:schemeClr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k-SK" altLang="en-US" dirty="0">
                <a:solidFill>
                  <a:schemeClr val="bg1"/>
                </a:solidFill>
              </a:rPr>
              <a:t>                                                                    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6564" name="Obdĺžnik 3">
            <a:extLst>
              <a:ext uri="{FF2B5EF4-FFF2-40B4-BE49-F238E27FC236}">
                <a16:creationId xmlns:a16="http://schemas.microsoft.com/office/drawing/2014/main" id="{F8610D01-1EA9-5582-C061-CCD1DF62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1800">
                <a:solidFill>
                  <a:schemeClr val="bg1"/>
                </a:solidFill>
                <a:hlinkClick r:id="rId3"/>
              </a:rPr>
              <a:t>.</a:t>
            </a:r>
            <a:endParaRPr lang="sk-SK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D4F9CC4A-98B8-0CB3-4B67-6FD16889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0"/>
            <a:ext cx="8458200" cy="4953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altLang="en-US" sz="6000" cap="all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sk-SK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Motiva</a:t>
            </a:r>
            <a:r>
              <a:rPr lang="en-US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tion</a:t>
            </a:r>
            <a:endParaRPr lang="sk-SK" altLang="en-US" sz="4800" cap="all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sk-SK" altLang="en-US" sz="2800" dirty="0"/>
          </a:p>
          <a:p>
            <a:pPr>
              <a:defRPr/>
            </a:pPr>
            <a:endParaRPr lang="sk-SK" altLang="en-US" sz="2800" dirty="0"/>
          </a:p>
          <a:p>
            <a:pPr>
              <a:defRPr/>
            </a:pPr>
            <a:r>
              <a:rPr lang="sk-SK" altLang="en-US" sz="2800" dirty="0" err="1">
                <a:solidFill>
                  <a:schemeClr val="accent5">
                    <a:lumMod val="25000"/>
                  </a:schemeClr>
                </a:solidFill>
              </a:rPr>
              <a:t>Educational</a:t>
            </a:r>
            <a:r>
              <a:rPr lang="sk-SK" altLang="en-US" sz="2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sk-SK" altLang="en-US" sz="2800" dirty="0" err="1">
                <a:solidFill>
                  <a:schemeClr val="accent5">
                    <a:lumMod val="25000"/>
                  </a:schemeClr>
                </a:solidFill>
              </a:rPr>
              <a:t>theories</a:t>
            </a:r>
            <a:endParaRPr lang="en-US" altLang="en-US" sz="28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>
                <a:solidFill>
                  <a:schemeClr val="accent5">
                    <a:lumMod val="25000"/>
                  </a:schemeClr>
                </a:solidFill>
              </a:rPr>
              <a:t>Technologies</a:t>
            </a:r>
            <a:endParaRPr lang="en-US" altLang="en-US" sz="28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 err="1">
                <a:solidFill>
                  <a:schemeClr val="accent5">
                    <a:lumMod val="25000"/>
                  </a:schemeClr>
                </a:solidFill>
              </a:rPr>
              <a:t>Students</a:t>
            </a:r>
            <a:endParaRPr lang="sk-SK" altLang="en-US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D4F9CC4A-98B8-0CB3-4B67-6FD16889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0"/>
            <a:ext cx="8458200" cy="4953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altLang="en-US" sz="6000" cap="all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sk-SK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Motiva</a:t>
            </a:r>
            <a:r>
              <a:rPr lang="en-US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tion</a:t>
            </a:r>
            <a:endParaRPr lang="sk-SK" altLang="en-US" sz="4800" cap="all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sk-SK" altLang="en-US" sz="28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sk-SK" altLang="en-US" sz="28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 err="1">
                <a:solidFill>
                  <a:schemeClr val="accent5">
                    <a:lumMod val="25000"/>
                  </a:schemeClr>
                </a:solidFill>
              </a:rPr>
              <a:t>Educational</a:t>
            </a:r>
            <a:r>
              <a:rPr lang="sk-SK" altLang="en-US" sz="28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sk-SK" altLang="en-US" sz="2800" dirty="0" err="1">
                <a:solidFill>
                  <a:schemeClr val="accent5">
                    <a:lumMod val="25000"/>
                  </a:schemeClr>
                </a:solidFill>
              </a:rPr>
              <a:t>theories</a:t>
            </a:r>
            <a:endParaRPr lang="en-US" altLang="en-US" sz="28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>
                <a:solidFill>
                  <a:schemeClr val="bg1">
                    <a:lumMod val="65000"/>
                  </a:schemeClr>
                </a:solidFill>
              </a:rPr>
              <a:t>Technologies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 err="1">
                <a:solidFill>
                  <a:schemeClr val="bg1">
                    <a:lumMod val="65000"/>
                  </a:schemeClr>
                </a:solidFill>
              </a:rPr>
              <a:t>Students</a:t>
            </a:r>
            <a:endParaRPr lang="sk-SK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5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482497EE-9AF5-9512-ED4B-371DD1119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10600" cy="1371600"/>
          </a:xfrm>
        </p:spPr>
        <p:txBody>
          <a:bodyPr/>
          <a:lstStyle/>
          <a:p>
            <a:r>
              <a:rPr lang="sk-SK" altLang="en-US" sz="3200" dirty="0" err="1"/>
              <a:t>Edu</a:t>
            </a:r>
            <a:r>
              <a:rPr lang="en-US" altLang="en-US" sz="3200" dirty="0" err="1"/>
              <a:t>cational</a:t>
            </a:r>
            <a:r>
              <a:rPr lang="sk-SK" altLang="en-US" sz="3200" dirty="0"/>
              <a:t> t</a:t>
            </a:r>
            <a:r>
              <a:rPr lang="en-US" altLang="en-US" sz="3200" dirty="0"/>
              <a:t>h</a:t>
            </a:r>
            <a:r>
              <a:rPr lang="sk-SK" altLang="en-US" sz="3200" dirty="0"/>
              <a:t>e</a:t>
            </a:r>
            <a:r>
              <a:rPr lang="en-US" altLang="en-US" sz="3200" dirty="0"/>
              <a:t>o</a:t>
            </a:r>
            <a:r>
              <a:rPr lang="sk-SK" altLang="en-US" sz="3200" dirty="0" err="1"/>
              <a:t>rie</a:t>
            </a:r>
            <a:r>
              <a:rPr lang="en-US" altLang="en-US" sz="3200" dirty="0"/>
              <a:t>s – 20th and 21st centuries</a:t>
            </a:r>
            <a:br>
              <a:rPr lang="sk-SK" altLang="en-US" sz="4000" dirty="0"/>
            </a:br>
            <a:endParaRPr lang="sk-SK" altLang="en-US" sz="4000" dirty="0"/>
          </a:p>
        </p:txBody>
      </p:sp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140B2C00-00D6-4ED6-5ACA-4BF7FFA5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4196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400" dirty="0"/>
              <a:t>Constructivism </a:t>
            </a:r>
            <a:r>
              <a:rPr lang="en-US" sz="1600" dirty="0"/>
              <a:t>(Piaget, 1954)</a:t>
            </a:r>
          </a:p>
          <a:p>
            <a:pPr>
              <a:spcBef>
                <a:spcPts val="600"/>
              </a:spcBef>
              <a:defRPr/>
            </a:pPr>
            <a:r>
              <a:rPr lang="en-US" sz="2400" dirty="0"/>
              <a:t>Social constructivism </a:t>
            </a:r>
            <a:r>
              <a:rPr lang="en-US" sz="1600" dirty="0"/>
              <a:t>(Vygotsky, 1962)</a:t>
            </a:r>
          </a:p>
          <a:p>
            <a:pPr>
              <a:spcBef>
                <a:spcPts val="600"/>
              </a:spcBef>
              <a:defRPr/>
            </a:pPr>
            <a:r>
              <a:rPr lang="en-US" sz="2400" dirty="0"/>
              <a:t>Constructionism </a:t>
            </a:r>
            <a:r>
              <a:rPr lang="en-US" sz="1600" dirty="0"/>
              <a:t>(</a:t>
            </a:r>
            <a:r>
              <a:rPr lang="en-US" sz="1600" dirty="0" err="1"/>
              <a:t>Papert</a:t>
            </a:r>
            <a:r>
              <a:rPr lang="en-US" sz="1600" dirty="0"/>
              <a:t>, 1991)</a:t>
            </a:r>
            <a:endParaRPr lang="en-US" sz="900" dirty="0"/>
          </a:p>
          <a:p>
            <a:pPr>
              <a:spcBef>
                <a:spcPts val="3000"/>
              </a:spcBef>
              <a:defRPr/>
            </a:pPr>
            <a:r>
              <a:rPr lang="en-US" sz="2400" dirty="0"/>
              <a:t>Connectivism </a:t>
            </a:r>
            <a:r>
              <a:rPr lang="en-US" sz="1600" dirty="0"/>
              <a:t>(Siemens, 2004)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1900" dirty="0"/>
              <a:t>Technology – a source of learning (networks, databases, etc.)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900" dirty="0"/>
              <a:t>The ability to learn/find information is essential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900" dirty="0"/>
              <a:t>A prerequisite for learning: establishing and maintaining contacts</a:t>
            </a:r>
          </a:p>
          <a:p>
            <a:pPr>
              <a:spcBef>
                <a:spcPts val="3000"/>
              </a:spcBef>
              <a:defRPr/>
            </a:pPr>
            <a:r>
              <a:rPr lang="en-US" sz="2400" dirty="0">
                <a:solidFill>
                  <a:schemeClr val="accent5">
                    <a:lumMod val="25000"/>
                  </a:schemeClr>
                </a:solidFill>
              </a:rPr>
              <a:t>“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Active learning 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</a:rPr>
              <a:t>is the key to student motivation and teaching effectiveness” </a:t>
            </a:r>
            <a:r>
              <a:rPr lang="en-US" sz="1600" dirty="0"/>
              <a:t>(</a:t>
            </a:r>
            <a:r>
              <a:rPr lang="en-US" sz="1600" dirty="0" err="1"/>
              <a:t>Veselský</a:t>
            </a:r>
            <a:r>
              <a:rPr lang="en-US" sz="1600" dirty="0"/>
              <a:t>, 2008)</a:t>
            </a:r>
          </a:p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endParaRPr lang="sk-SK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B71F5C-0CED-7274-4909-ADCDAD04003C}"/>
              </a:ext>
            </a:extLst>
          </p:cNvPr>
          <p:cNvSpPr txBox="1"/>
          <p:nvPr/>
        </p:nvSpPr>
        <p:spPr>
          <a:xfrm>
            <a:off x="190500" y="5910942"/>
            <a:ext cx="864870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+mj-lt"/>
              </a:rPr>
              <a:t>Piaget</a:t>
            </a:r>
            <a:r>
              <a:rPr lang="sk-SK" sz="900" dirty="0">
                <a:latin typeface="+mj-lt"/>
              </a:rPr>
              <a:t>, J. </a:t>
            </a:r>
            <a:r>
              <a:rPr lang="en-GB" sz="900" dirty="0">
                <a:latin typeface="+mj-lt"/>
              </a:rPr>
              <a:t>The construction of reality in the child</a:t>
            </a:r>
            <a:r>
              <a:rPr lang="sk-SK" sz="900" dirty="0">
                <a:latin typeface="+mj-lt"/>
              </a:rPr>
              <a:t>.</a:t>
            </a:r>
            <a:r>
              <a:rPr lang="en-GB" sz="900" dirty="0">
                <a:latin typeface="+mj-lt"/>
              </a:rPr>
              <a:t> New York: Basic Books, 1954</a:t>
            </a:r>
            <a:endParaRPr lang="sk-SK" sz="900" dirty="0">
              <a:latin typeface="+mj-lt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>
                <a:latin typeface="+mj-lt"/>
              </a:rPr>
              <a:t>Vygotsky, L. Thinking and </a:t>
            </a:r>
            <a:r>
              <a:rPr lang="en-GB" sz="900" dirty="0" err="1">
                <a:latin typeface="+mj-lt"/>
              </a:rPr>
              <a:t>Spe</a:t>
            </a:r>
            <a:r>
              <a:rPr lang="sk-SK" sz="900" dirty="0">
                <a:latin typeface="+mj-lt"/>
              </a:rPr>
              <a:t>ech</a:t>
            </a:r>
            <a:r>
              <a:rPr lang="en-GB" sz="900" dirty="0">
                <a:latin typeface="+mj-lt"/>
              </a:rPr>
              <a:t>. The M.I.T. Press, 1962</a:t>
            </a:r>
            <a:endParaRPr lang="sk-SK" sz="900" dirty="0">
              <a:latin typeface="+mj-lt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GB" sz="900" dirty="0" err="1"/>
              <a:t>Harel</a:t>
            </a:r>
            <a:r>
              <a:rPr lang="en-GB" sz="900" dirty="0"/>
              <a:t>, I.E. and </a:t>
            </a:r>
            <a:r>
              <a:rPr lang="en-GB" sz="900" dirty="0" err="1"/>
              <a:t>Papert</a:t>
            </a:r>
            <a:r>
              <a:rPr lang="en-GB" sz="900" dirty="0"/>
              <a:t>, S.E., 1991. </a:t>
            </a:r>
            <a:r>
              <a:rPr lang="en-GB" sz="900" i="1" dirty="0"/>
              <a:t>Constructionism</a:t>
            </a:r>
            <a:r>
              <a:rPr lang="en-GB" sz="900" dirty="0"/>
              <a:t>. </a:t>
            </a:r>
            <a:r>
              <a:rPr lang="en-GB" sz="900" dirty="0" err="1"/>
              <a:t>Ablex</a:t>
            </a:r>
            <a:r>
              <a:rPr lang="en-GB" sz="900" dirty="0"/>
              <a:t> Publishing.</a:t>
            </a:r>
            <a:endParaRPr lang="en-US" sz="900" dirty="0">
              <a:highlight>
                <a:srgbClr val="FFFF00"/>
              </a:highlight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sk-SK" sz="900" dirty="0">
                <a:latin typeface="+mj-lt"/>
              </a:rPr>
              <a:t>G. Siemens: </a:t>
            </a:r>
            <a:r>
              <a:rPr lang="en-GB" sz="900" dirty="0">
                <a:latin typeface="+mj-lt"/>
              </a:rPr>
              <a:t>Connectivism: A Learning Theory for the Digital Age. Instructional technology and distance education, 2(1), </a:t>
            </a:r>
            <a:r>
              <a:rPr lang="sk-SK" sz="900" dirty="0">
                <a:latin typeface="+mj-lt"/>
              </a:rPr>
              <a:t>2004, </a:t>
            </a:r>
            <a:r>
              <a:rPr lang="en-GB" sz="900" dirty="0">
                <a:latin typeface="+mj-lt"/>
              </a:rPr>
              <a:t>3-10</a:t>
            </a:r>
            <a:endParaRPr lang="en-US" sz="900" dirty="0">
              <a:highlight>
                <a:srgbClr val="FFFF00"/>
              </a:highlight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sk-SK" sz="900" dirty="0">
                <a:latin typeface="+mj-lt"/>
              </a:rPr>
              <a:t>M. Veselský: </a:t>
            </a:r>
            <a:r>
              <a:rPr lang="sk-SK" sz="900" i="1" dirty="0">
                <a:latin typeface="+mj-lt"/>
              </a:rPr>
              <a:t>Pedagogická psychológia 2. Teória a prax.</a:t>
            </a:r>
            <a:r>
              <a:rPr lang="sk-SK" sz="900" dirty="0">
                <a:latin typeface="+mj-lt"/>
              </a:rPr>
              <a:t> Bratislava, UK, 2008, 168 s</a:t>
            </a:r>
            <a:endParaRPr lang="sk-SK" sz="9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E67E7-404B-4828-B691-7F1BA1727D72}"/>
              </a:ext>
            </a:extLst>
          </p:cNvPr>
          <p:cNvSpPr txBox="1"/>
          <p:nvPr/>
        </p:nvSpPr>
        <p:spPr>
          <a:xfrm>
            <a:off x="5638800" y="1524000"/>
            <a:ext cx="3276600" cy="147732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6800" rIns="46800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how teachers should teach </a:t>
            </a:r>
          </a:p>
          <a:p>
            <a:pPr algn="ctr"/>
            <a:endParaRPr lang="en-US" sz="24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algn="ctr"/>
            <a:endParaRPr lang="en-US" sz="24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en-US" sz="21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how students should learn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27552F5-84C5-4C1F-B10C-662AA0B734B9}"/>
              </a:ext>
            </a:extLst>
          </p:cNvPr>
          <p:cNvSpPr/>
          <p:nvPr/>
        </p:nvSpPr>
        <p:spPr bwMode="auto">
          <a:xfrm>
            <a:off x="6934200" y="1919764"/>
            <a:ext cx="560832" cy="67103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75E5ED-F4ED-42E1-8552-3B4CB6A50F1D}"/>
              </a:ext>
            </a:extLst>
          </p:cNvPr>
          <p:cNvSpPr/>
          <p:nvPr/>
        </p:nvSpPr>
        <p:spPr bwMode="auto">
          <a:xfrm>
            <a:off x="4286656" y="3313888"/>
            <a:ext cx="304800" cy="2078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57122-474F-45FA-B6E7-2653072AA55F}"/>
              </a:ext>
            </a:extLst>
          </p:cNvPr>
          <p:cNvSpPr txBox="1"/>
          <p:nvPr/>
        </p:nvSpPr>
        <p:spPr>
          <a:xfrm>
            <a:off x="4572000" y="3200400"/>
            <a:ext cx="449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5">
                    <a:lumMod val="25000"/>
                  </a:schemeClr>
                </a:solidFill>
              </a:rPr>
              <a:t>educational theory for the digital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obsahu 2">
            <a:extLst>
              <a:ext uri="{FF2B5EF4-FFF2-40B4-BE49-F238E27FC236}">
                <a16:creationId xmlns:a16="http://schemas.microsoft.com/office/drawing/2014/main" id="{D4F9CC4A-98B8-0CB3-4B67-6FD16889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2500"/>
            <a:ext cx="8458200" cy="4953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sk-SK" altLang="en-US" sz="6000" cap="all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sk-SK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Motiva</a:t>
            </a:r>
            <a:r>
              <a:rPr lang="en-US" altLang="en-US" sz="6000" cap="all" dirty="0" err="1">
                <a:solidFill>
                  <a:schemeClr val="accent5">
                    <a:lumMod val="25000"/>
                  </a:schemeClr>
                </a:solidFill>
              </a:rPr>
              <a:t>tion</a:t>
            </a:r>
            <a:endParaRPr lang="sk-SK" altLang="en-US" sz="4800" cap="all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sk-SK" altLang="en-US" sz="2800" dirty="0"/>
          </a:p>
          <a:p>
            <a:pPr>
              <a:defRPr/>
            </a:pPr>
            <a:endParaRPr lang="sk-SK" altLang="en-US" sz="2800" dirty="0"/>
          </a:p>
          <a:p>
            <a:pPr>
              <a:defRPr/>
            </a:pPr>
            <a:r>
              <a:rPr lang="sk-SK" altLang="en-US" sz="2800" dirty="0" err="1">
                <a:solidFill>
                  <a:schemeClr val="bg1">
                    <a:lumMod val="65000"/>
                  </a:schemeClr>
                </a:solidFill>
              </a:rPr>
              <a:t>Educational</a:t>
            </a:r>
            <a:r>
              <a:rPr lang="sk-SK" alt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k-SK" altLang="en-US" sz="2800" dirty="0" err="1">
                <a:solidFill>
                  <a:schemeClr val="bg1">
                    <a:lumMod val="65000"/>
                  </a:schemeClr>
                </a:solidFill>
              </a:rPr>
              <a:t>theories</a:t>
            </a:r>
            <a:endParaRPr lang="en-US" alt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>
                <a:solidFill>
                  <a:schemeClr val="accent5">
                    <a:lumMod val="25000"/>
                  </a:schemeClr>
                </a:solidFill>
              </a:rPr>
              <a:t>Technologies</a:t>
            </a:r>
            <a:endParaRPr lang="en-US" altLang="en-US" sz="28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r>
              <a:rPr lang="sk-SK" altLang="en-US" sz="2800" dirty="0" err="1">
                <a:solidFill>
                  <a:schemeClr val="bg1">
                    <a:lumMod val="65000"/>
                  </a:schemeClr>
                </a:solidFill>
              </a:rPr>
              <a:t>Students</a:t>
            </a:r>
            <a:endParaRPr lang="sk-SK" alt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5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6DAC-0CCC-49DC-A3BE-1019C240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technologies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DBD12-4EE5-4357-9E46-881923D987A4}"/>
              </a:ext>
            </a:extLst>
          </p:cNvPr>
          <p:cNvSpPr txBox="1"/>
          <p:nvPr/>
        </p:nvSpPr>
        <p:spPr>
          <a:xfrm>
            <a:off x="381000" y="4157218"/>
            <a:ext cx="1752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Information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Limited number of authors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Passive viewing of web content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FF503-4DD6-4C8F-BD4F-379353BF2EA9}"/>
              </a:ext>
            </a:extLst>
          </p:cNvPr>
          <p:cNvSpPr txBox="1"/>
          <p:nvPr/>
        </p:nvSpPr>
        <p:spPr>
          <a:xfrm>
            <a:off x="2362200" y="4152037"/>
            <a:ext cx="1752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Collaborative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Read-write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Interactivity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Sharing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Web applications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5E6FA-E722-4DAE-A9B2-6DB882A57AAE}"/>
              </a:ext>
            </a:extLst>
          </p:cNvPr>
          <p:cNvSpPr txBox="1"/>
          <p:nvPr/>
        </p:nvSpPr>
        <p:spPr>
          <a:xfrm>
            <a:off x="4419600" y="4153392"/>
            <a:ext cx="18194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Personalized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Mobile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Dynamic web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Metadata, ontologies,…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Smart 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6B72F-EBCF-40BB-A391-123EB91216AF}"/>
              </a:ext>
            </a:extLst>
          </p:cNvPr>
          <p:cNvSpPr txBox="1"/>
          <p:nvPr/>
        </p:nvSpPr>
        <p:spPr>
          <a:xfrm>
            <a:off x="6477000" y="4153712"/>
            <a:ext cx="1905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Autonomous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Connected to 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Personal assistant of  individual user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79DFE6C-675C-422C-898E-B931BABEB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" y="1800256"/>
            <a:ext cx="9013108" cy="2399593"/>
          </a:xfrm>
        </p:spPr>
      </p:pic>
    </p:spTree>
    <p:extLst>
      <p:ext uri="{BB962C8B-B14F-4D97-AF65-F5344CB8AC3E}">
        <p14:creationId xmlns:p14="http://schemas.microsoft.com/office/powerpoint/2010/main" val="11347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8AF3ABA-CD96-6F24-574A-22F4FD771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 altLang="sk-SK"/>
          </a:p>
        </p:txBody>
      </p:sp>
      <p:pic>
        <p:nvPicPr>
          <p:cNvPr id="15363" name="Zástupný symbol obsahu 3" descr="cistyObr.jpg">
            <a:extLst>
              <a:ext uri="{FF2B5EF4-FFF2-40B4-BE49-F238E27FC236}">
                <a16:creationId xmlns:a16="http://schemas.microsoft.com/office/drawing/2014/main" id="{FB8A8577-7073-5B10-6F6C-6B7D3836F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ok 4" descr="blogspot.png">
            <a:extLst>
              <a:ext uri="{FF2B5EF4-FFF2-40B4-BE49-F238E27FC236}">
                <a16:creationId xmlns:a16="http://schemas.microsoft.com/office/drawing/2014/main" id="{6C0815BE-3E99-9E7E-CD06-C2C9E397B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53988"/>
            <a:ext cx="22574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4" descr="SMEblog_logo.gif">
            <a:extLst>
              <a:ext uri="{FF2B5EF4-FFF2-40B4-BE49-F238E27FC236}">
                <a16:creationId xmlns:a16="http://schemas.microsoft.com/office/drawing/2014/main" id="{CEBE4F98-E7F7-EBFF-B54E-0F47603B4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533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5" descr="GoogleBlog.png">
            <a:extLst>
              <a:ext uri="{FF2B5EF4-FFF2-40B4-BE49-F238E27FC236}">
                <a16:creationId xmlns:a16="http://schemas.microsoft.com/office/drawing/2014/main" id="{4418538B-AECE-27EA-3D29-F0934E4EE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739900"/>
            <a:ext cx="3213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3" descr="edublogs_logo.png">
            <a:extLst>
              <a:ext uri="{FF2B5EF4-FFF2-40B4-BE49-F238E27FC236}">
                <a16:creationId xmlns:a16="http://schemas.microsoft.com/office/drawing/2014/main" id="{EDD19F46-103F-0C43-C359-8165425B62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60438"/>
            <a:ext cx="1828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8" descr="bbc.png">
            <a:extLst>
              <a:ext uri="{FF2B5EF4-FFF2-40B4-BE49-F238E27FC236}">
                <a16:creationId xmlns:a16="http://schemas.microsoft.com/office/drawing/2014/main" id="{C4FB2BE1-E8ED-089D-8CE2-30739125F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979488"/>
            <a:ext cx="88423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ok 9" descr="blogMatfyz_logo.png">
            <a:extLst>
              <a:ext uri="{FF2B5EF4-FFF2-40B4-BE49-F238E27FC236}">
                <a16:creationId xmlns:a16="http://schemas.microsoft.com/office/drawing/2014/main" id="{26E339A4-DF29-B795-342B-239C2A6373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901700"/>
            <a:ext cx="1546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ok 13" descr="delicious_logo.png">
            <a:extLst>
              <a:ext uri="{FF2B5EF4-FFF2-40B4-BE49-F238E27FC236}">
                <a16:creationId xmlns:a16="http://schemas.microsoft.com/office/drawing/2014/main" id="{687BF6BA-231C-DFA4-31AC-F8F1C850CE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870325"/>
            <a:ext cx="17129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12" descr="digg_logo.png">
            <a:extLst>
              <a:ext uri="{FF2B5EF4-FFF2-40B4-BE49-F238E27FC236}">
                <a16:creationId xmlns:a16="http://schemas.microsoft.com/office/drawing/2014/main" id="{21A0DAF9-80B2-3484-2C8F-49B25C10C2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619375"/>
            <a:ext cx="952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ok 15" descr="diigo_logo.png">
            <a:extLst>
              <a:ext uri="{FF2B5EF4-FFF2-40B4-BE49-F238E27FC236}">
                <a16:creationId xmlns:a16="http://schemas.microsoft.com/office/drawing/2014/main" id="{27426781-D4C4-F2BD-5CD4-F84C3665DB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3227388"/>
            <a:ext cx="1349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ok 16" descr="netvouz_logo.png">
            <a:extLst>
              <a:ext uri="{FF2B5EF4-FFF2-40B4-BE49-F238E27FC236}">
                <a16:creationId xmlns:a16="http://schemas.microsoft.com/office/drawing/2014/main" id="{F67C91CF-02F7-F784-9084-8D1B162E85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3317875"/>
            <a:ext cx="2012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ok 17" descr="Connotea_logo.png">
            <a:extLst>
              <a:ext uri="{FF2B5EF4-FFF2-40B4-BE49-F238E27FC236}">
                <a16:creationId xmlns:a16="http://schemas.microsoft.com/office/drawing/2014/main" id="{A7B186F0-AE3F-432F-1071-DD24498B95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463800"/>
            <a:ext cx="31829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ok 15" descr="Facebook_logo.png">
            <a:extLst>
              <a:ext uri="{FF2B5EF4-FFF2-40B4-BE49-F238E27FC236}">
                <a16:creationId xmlns:a16="http://schemas.microsoft.com/office/drawing/2014/main" id="{438E8F2A-46E9-A929-C97D-19FB2835D2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3" y="931252"/>
            <a:ext cx="1402108" cy="5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ok 16" descr="googlePlus_logo1.jpg">
            <a:extLst>
              <a:ext uri="{FF2B5EF4-FFF2-40B4-BE49-F238E27FC236}">
                <a16:creationId xmlns:a16="http://schemas.microsoft.com/office/drawing/2014/main" id="{238B7B18-05F7-1679-0CC7-AF0DF285A4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82" y="241667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ok 17" descr="Myspace_2010_logo.png">
            <a:extLst>
              <a:ext uri="{FF2B5EF4-FFF2-40B4-BE49-F238E27FC236}">
                <a16:creationId xmlns:a16="http://schemas.microsoft.com/office/drawing/2014/main" id="{A3F2113B-7716-ECED-AA1A-542D1CDC52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21" y="890344"/>
            <a:ext cx="1431924" cy="3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ok 20" descr="LinkedIn_Logo.png">
            <a:extLst>
              <a:ext uri="{FF2B5EF4-FFF2-40B4-BE49-F238E27FC236}">
                <a16:creationId xmlns:a16="http://schemas.microsoft.com/office/drawing/2014/main" id="{15403B1C-C97C-8680-7B26-499DA85A5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43" y="1304925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ok 21" descr="logo_twitter.png">
            <a:extLst>
              <a:ext uri="{FF2B5EF4-FFF2-40B4-BE49-F238E27FC236}">
                <a16:creationId xmlns:a16="http://schemas.microsoft.com/office/drawing/2014/main" id="{EDED783E-A2F0-CE85-3F2C-1CDA788503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831975"/>
            <a:ext cx="1704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ázok 24" descr="rss_logo.jpg">
            <a:extLst>
              <a:ext uri="{FF2B5EF4-FFF2-40B4-BE49-F238E27FC236}">
                <a16:creationId xmlns:a16="http://schemas.microsoft.com/office/drawing/2014/main" id="{C6504BF7-491C-FD60-0F79-0B4361F663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5538788"/>
            <a:ext cx="53816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ok 26" descr="PseudoCast_logo.jpg">
            <a:extLst>
              <a:ext uri="{FF2B5EF4-FFF2-40B4-BE49-F238E27FC236}">
                <a16:creationId xmlns:a16="http://schemas.microsoft.com/office/drawing/2014/main" id="{E6CA6AC7-B02A-DFA5-AF01-6D4537060F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1592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ázok 27" descr="Wikipedia_logo.png">
            <a:extLst>
              <a:ext uri="{FF2B5EF4-FFF2-40B4-BE49-F238E27FC236}">
                <a16:creationId xmlns:a16="http://schemas.microsoft.com/office/drawing/2014/main" id="{A1C2C949-BA83-D227-5290-9E261A02B15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42411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ok 29" descr="WikiMedia.png">
            <a:extLst>
              <a:ext uri="{FF2B5EF4-FFF2-40B4-BE49-F238E27FC236}">
                <a16:creationId xmlns:a16="http://schemas.microsoft.com/office/drawing/2014/main" id="{DD506C84-6273-1EFA-FE08-C45DEE03F7A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49237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ok 30" descr="wiktionary-en.png">
            <a:extLst>
              <a:ext uri="{FF2B5EF4-FFF2-40B4-BE49-F238E27FC236}">
                <a16:creationId xmlns:a16="http://schemas.microsoft.com/office/drawing/2014/main" id="{FA7DD842-DFFC-8562-B59D-2C7F035CCF8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527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ázok 33" descr="wikiMatfyz_logo.png">
            <a:extLst>
              <a:ext uri="{FF2B5EF4-FFF2-40B4-BE49-F238E27FC236}">
                <a16:creationId xmlns:a16="http://schemas.microsoft.com/office/drawing/2014/main" id="{5919940B-2944-BC33-0D92-BABB30C6CAA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906838"/>
            <a:ext cx="16843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ázok 32" descr="PodcastCom_logo.jpg">
            <a:extLst>
              <a:ext uri="{FF2B5EF4-FFF2-40B4-BE49-F238E27FC236}">
                <a16:creationId xmlns:a16="http://schemas.microsoft.com/office/drawing/2014/main" id="{4D80F11F-62A8-FF39-B1BA-5CF0127496D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4929188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Obrázok 34" descr="podcast_alley_logo.gif">
            <a:extLst>
              <a:ext uri="{FF2B5EF4-FFF2-40B4-BE49-F238E27FC236}">
                <a16:creationId xmlns:a16="http://schemas.microsoft.com/office/drawing/2014/main" id="{DFE2D231-77AA-A867-7E4C-3CF1C08C362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229350"/>
            <a:ext cx="1371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logo of a camera&#10;&#10;Description automatically generated">
            <a:extLst>
              <a:ext uri="{FF2B5EF4-FFF2-40B4-BE49-F238E27FC236}">
                <a16:creationId xmlns:a16="http://schemas.microsoft.com/office/drawing/2014/main" id="{084F11A1-BC1C-E476-0F20-9984EB2B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65150"/>
            <a:ext cx="889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logo of a popular social media network&#10;&#10;Description automatically generated">
            <a:extLst>
              <a:ext uri="{FF2B5EF4-FFF2-40B4-BE49-F238E27FC236}">
                <a16:creationId xmlns:a16="http://schemas.microsoft.com/office/drawing/2014/main" id="{2EF3FF8E-FA2D-B236-28B5-BF67AA1A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1578601"/>
            <a:ext cx="1158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ok 31" descr="WikiVersity.png">
            <a:extLst>
              <a:ext uri="{FF2B5EF4-FFF2-40B4-BE49-F238E27FC236}">
                <a16:creationId xmlns:a16="http://schemas.microsoft.com/office/drawing/2014/main" id="{38575156-6A15-942D-3356-AE76FB2F431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3214688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ázok 23" descr="mixCloud_logo.jpg">
            <a:extLst>
              <a:ext uri="{FF2B5EF4-FFF2-40B4-BE49-F238E27FC236}">
                <a16:creationId xmlns:a16="http://schemas.microsoft.com/office/drawing/2014/main" id="{29522557-A023-4D75-134B-DF2E4614DE7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933950"/>
            <a:ext cx="2286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ázok 36" descr="youtube_logo.png">
            <a:extLst>
              <a:ext uri="{FF2B5EF4-FFF2-40B4-BE49-F238E27FC236}">
                <a16:creationId xmlns:a16="http://schemas.microsoft.com/office/drawing/2014/main" id="{30C2363A-E73B-0224-28D4-30A88A25CAF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580063"/>
            <a:ext cx="12954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logo for microsoft teams&#10;&#10;Description automatically generated">
            <a:extLst>
              <a:ext uri="{FF2B5EF4-FFF2-40B4-BE49-F238E27FC236}">
                <a16:creationId xmlns:a16="http://schemas.microsoft.com/office/drawing/2014/main" id="{C5039587-D538-2C85-B6F7-09ED1624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602163"/>
            <a:ext cx="18002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8F08063F-602D-629F-F772-7CBA4F74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62638"/>
            <a:ext cx="1304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A logo of a company&#10;&#10;Description automatically generated">
            <a:extLst>
              <a:ext uri="{FF2B5EF4-FFF2-40B4-BE49-F238E27FC236}">
                <a16:creationId xmlns:a16="http://schemas.microsoft.com/office/drawing/2014/main" id="{652EBB29-A940-D03B-B24A-604CBAA3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55307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A908BFA7-2439-800C-6FC0-73FEF240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0"/>
            <a:ext cx="1403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A logo with a pink and green origami bird&#10;&#10;Description automatically generated">
            <a:extLst>
              <a:ext uri="{FF2B5EF4-FFF2-40B4-BE49-F238E27FC236}">
                <a16:creationId xmlns:a16="http://schemas.microsoft.com/office/drawing/2014/main" id="{E1230FB8-1F8C-A294-E76A-B692BC49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4795838"/>
            <a:ext cx="134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 logo of a pear&#10;&#10;Description automatically generated">
            <a:extLst>
              <a:ext uri="{FF2B5EF4-FFF2-40B4-BE49-F238E27FC236}">
                <a16:creationId xmlns:a16="http://schemas.microsoft.com/office/drawing/2014/main" id="{60951317-0284-A395-A92F-7B2C6E28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9530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90285869-85B4-2999-3338-D20445C4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46" y="5641975"/>
            <a:ext cx="1463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61AB52-8176-4991-98AE-13966D0B41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89" y="261921"/>
            <a:ext cx="1703953" cy="48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19661</TotalTime>
  <Words>3566</Words>
  <Application>Microsoft Office PowerPoint</Application>
  <PresentationFormat>On-screen Show (4:3)</PresentationFormat>
  <Paragraphs>431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CMR10</vt:lpstr>
      <vt:lpstr>Times New Roman</vt:lpstr>
      <vt:lpstr>Wingdings</vt:lpstr>
      <vt:lpstr>Pixel</vt:lpstr>
      <vt:lpstr>Research into pedagogical forms to support active learning</vt:lpstr>
      <vt:lpstr>Content  </vt:lpstr>
      <vt:lpstr>Content  </vt:lpstr>
      <vt:lpstr>PowerPoint Presentation</vt:lpstr>
      <vt:lpstr>PowerPoint Presentation</vt:lpstr>
      <vt:lpstr>Educational theories – 20th and 21st centuries </vt:lpstr>
      <vt:lpstr>PowerPoint Presentation</vt:lpstr>
      <vt:lpstr>Web technologies</vt:lpstr>
      <vt:lpstr>PowerPoint Presentation</vt:lpstr>
      <vt:lpstr>PowerPoint Presentation</vt:lpstr>
      <vt:lpstr>PowerPoint Presentation</vt:lpstr>
      <vt:lpstr>Our students  </vt:lpstr>
      <vt:lpstr>Our students  </vt:lpstr>
      <vt:lpstr>PowerPoint Presentation</vt:lpstr>
      <vt:lpstr>PowerPoint Presentation</vt:lpstr>
      <vt:lpstr>Introducing web tools into informatics education </vt:lpstr>
      <vt:lpstr>Blog </vt:lpstr>
      <vt:lpstr>Wiki (technology)  </vt:lpstr>
      <vt:lpstr>Tracking Bundle</vt:lpstr>
      <vt:lpstr>PowerPoint Presentation</vt:lpstr>
      <vt:lpstr>Peer assessment (background) </vt:lpstr>
      <vt:lpstr>Peer assessment – our experience </vt:lpstr>
      <vt:lpstr>Team assessment (background) </vt:lpstr>
      <vt:lpstr>Team assessment – our experience </vt:lpstr>
      <vt:lpstr>Code review (background) </vt:lpstr>
      <vt:lpstr>Code review – university </vt:lpstr>
      <vt:lpstr>Code review – high school </vt:lpstr>
      <vt:lpstr>Collaborative creation of quiz questions (background)</vt:lpstr>
      <vt:lpstr>Collaborative creation of quiz questions</vt:lpstr>
      <vt:lpstr>Peer collaboration (background) </vt:lpstr>
      <vt:lpstr>Peer collaboration &amp; student succes * </vt:lpstr>
      <vt:lpstr>Peer collaboration – Results I. </vt:lpstr>
      <vt:lpstr>Peer collaboration – Results II. </vt:lpstr>
      <vt:lpstr>Peer collaboration – Results III.</vt:lpstr>
      <vt:lpstr>Findings and benefits</vt:lpstr>
      <vt:lpstr>Findings and benefits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zuzka</dc:creator>
  <cp:lastModifiedBy>Kubincová Zuzana</cp:lastModifiedBy>
  <cp:revision>1088</cp:revision>
  <cp:lastPrinted>1601-01-01T00:00:00Z</cp:lastPrinted>
  <dcterms:created xsi:type="dcterms:W3CDTF">1601-01-01T00:00:00Z</dcterms:created>
  <dcterms:modified xsi:type="dcterms:W3CDTF">2025-11-26T02:11:55Z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