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23291800" cy="32940625"/>
  <p:notesSz cx="6858000" cy="91440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  <p:embeddedFont>
      <p:font typeface="Palatino" panose="02040502050505030304" pitchFamily="18" charset="0"/>
      <p:regular r:id="rId8"/>
    </p:embeddedFont>
  </p:embeddedFontLst>
  <p:custDataLst>
    <p:tags r:id="rId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67">
          <p15:clr>
            <a:srgbClr val="747775"/>
          </p15:clr>
        </p15:guide>
        <p15:guide id="2" orient="horz" pos="10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044" y="-1752"/>
      </p:cViewPr>
      <p:guideLst>
        <p:guide pos="567"/>
        <p:guide orient="horz" pos="10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7928" y="1143000"/>
            <a:ext cx="21822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SK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-96" y="28924178"/>
            <a:ext cx="23292000" cy="4076700"/>
          </a:xfrm>
          <a:prstGeom prst="rect">
            <a:avLst/>
          </a:prstGeom>
          <a:solidFill>
            <a:srgbClr val="D445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350" tIns="70350" rIns="70350" bIns="70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96" y="0"/>
            <a:ext cx="23292000" cy="7440000"/>
          </a:xfrm>
          <a:prstGeom prst="rect">
            <a:avLst/>
          </a:prstGeom>
          <a:solidFill>
            <a:srgbClr val="D4451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350" tIns="70350" rIns="70350" bIns="70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601325" y="1876700"/>
            <a:ext cx="14706600" cy="4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500" rIns="323050" bIns="1615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Font typeface="Corbel"/>
              <a:buNone/>
              <a:defRPr sz="15000" b="0" i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564930" y="10346297"/>
            <a:ext cx="20163600" cy="12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7225" tIns="161500" rIns="323050" bIns="1615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4513"/>
              </a:buClr>
              <a:buSzPts val="4600"/>
              <a:buNone/>
              <a:defRPr sz="4600" b="1" i="0">
                <a:solidFill>
                  <a:srgbClr val="D44513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marL="1371600" lvl="2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marL="1828800" lvl="3" indent="-22860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marL="2286000" lvl="4" indent="-22860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marL="2743200" lvl="5" indent="-4635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D44513"/>
              </a:buClr>
              <a:buSzPts val="3700"/>
              <a:buChar char="•"/>
              <a:defRPr sz="3700"/>
            </a:lvl6pPr>
            <a:lvl7pPr marL="3200400" lvl="6" indent="-4635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D44513"/>
              </a:buClr>
              <a:buSzPts val="3700"/>
              <a:buChar char="•"/>
              <a:defRPr sz="3700"/>
            </a:lvl7pPr>
            <a:lvl8pPr marL="3657600" lvl="7" indent="-4635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D44513"/>
              </a:buClr>
              <a:buSzPts val="3700"/>
              <a:buChar char="•"/>
              <a:defRPr sz="3700"/>
            </a:lvl8pPr>
            <a:lvl9pPr marL="4114800" lvl="8" indent="-4635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D44513"/>
              </a:buClr>
              <a:buSzPts val="3700"/>
              <a:buChar char="•"/>
              <a:defRPr sz="37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1563585" y="24972641"/>
            <a:ext cx="10082400" cy="2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500" rIns="323050" bIns="161500" anchor="t" anchorCtr="0">
            <a:noAutofit/>
          </a:bodyPr>
          <a:lstStyle>
            <a:lvl1pPr marL="457200" lvl="0" indent="-22860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SzPts val="9600"/>
              <a:buFont typeface="Corbel"/>
              <a:buNone/>
              <a:defRPr sz="9600" b="1" i="0">
                <a:solidFill>
                  <a:srgbClr val="9E2B2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marL="1371600" lvl="2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3pPr>
            <a:lvl4pPr marL="1828800" lvl="3" indent="-22860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6pPr>
            <a:lvl7pPr marL="3200400" lvl="6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7pPr>
            <a:lvl8pPr marL="3657600" lvl="7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8pPr>
            <a:lvl9pPr marL="4114800" lvl="8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1563585" y="27122930"/>
            <a:ext cx="10082400" cy="2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500" rIns="323050" bIns="161500" anchor="t" anchorCtr="0">
            <a:noAutofit/>
          </a:bodyPr>
          <a:lstStyle>
            <a:lvl1pPr marL="457200" lvl="0" indent="-2286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7400"/>
              <a:buFont typeface="Corbel"/>
              <a:buNone/>
              <a:defRPr sz="7400" b="0" i="0">
                <a:solidFill>
                  <a:srgbClr val="9E2B2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marL="1371600" lvl="2" indent="-22860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/>
            </a:lvl3pPr>
            <a:lvl4pPr marL="1828800" lvl="3" indent="-22860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marL="2286000" lvl="4" indent="-22860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marL="2743200" lvl="5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6pPr>
            <a:lvl7pPr marL="3200400" lvl="6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7pPr>
            <a:lvl8pPr marL="3657600" lvl="7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8pPr>
            <a:lvl9pPr marL="4114800" lvl="8" indent="-635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510045" y="1560009"/>
            <a:ext cx="4319999" cy="43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28924097"/>
            <a:ext cx="5744952" cy="40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01325" y="3401331"/>
            <a:ext cx="18386400" cy="4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500" rIns="323050" bIns="1615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2B2F"/>
              </a:buClr>
              <a:buSzPts val="10600"/>
              <a:buFont typeface="Corbel"/>
              <a:buNone/>
              <a:defRPr sz="10600" b="1" i="0" u="none" strike="noStrike" cap="none">
                <a:solidFill>
                  <a:srgbClr val="9E2B2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9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01325" y="8768755"/>
            <a:ext cx="20089500" cy="18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3050" tIns="161500" rIns="323050" bIns="161500" anchor="t" anchorCtr="0">
            <a:normAutofit/>
          </a:bodyPr>
          <a:lstStyle>
            <a:lvl1pPr marL="457200" marR="0" lvl="0" indent="-6350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9E2B2F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6350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9E2B2F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5651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9E2B2F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53340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9E2B2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533400" algn="l" rtl="0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rgbClr val="9E2B2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601325" y="27780081"/>
            <a:ext cx="200895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3050" tIns="161500" rIns="323050" bIns="1615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5300" b="0" i="0" u="none" strike="noStrike" cap="none">
                <a:solidFill>
                  <a:srgbClr val="9E2B2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4900"/>
              <a:buNone/>
              <a:defRPr sz="6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hyperlink" Target="mailto:Ramin.mehrabifard@fmph.uniba.sk" TargetMode="External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3;p3">
            <a:extLst>
              <a:ext uri="{FF2B5EF4-FFF2-40B4-BE49-F238E27FC236}">
                <a16:creationId xmlns:a16="http://schemas.microsoft.com/office/drawing/2014/main" id="{63137C6A-CDC1-63A0-F177-EB02B48EC8A6}"/>
              </a:ext>
            </a:extLst>
          </p:cNvPr>
          <p:cNvSpPr/>
          <p:nvPr/>
        </p:nvSpPr>
        <p:spPr>
          <a:xfrm>
            <a:off x="147168" y="18570823"/>
            <a:ext cx="22901976" cy="883665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D445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350" tIns="70350" rIns="70350" bIns="70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22236E67-3484-E756-6F8B-80B33610A86A}"/>
              </a:ext>
            </a:extLst>
          </p:cNvPr>
          <p:cNvSpPr/>
          <p:nvPr/>
        </p:nvSpPr>
        <p:spPr>
          <a:xfrm>
            <a:off x="147168" y="12014545"/>
            <a:ext cx="22901976" cy="640476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D445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350" tIns="70350" rIns="70350" bIns="70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6958" y="1205124"/>
            <a:ext cx="17999942" cy="47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1500" rIns="323050" bIns="161500" anchor="ctr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2900"/>
              </a:spcBef>
              <a:spcAft>
                <a:spcPts val="1000"/>
              </a:spcAft>
              <a:buClr>
                <a:srgbClr val="9E2B2F"/>
              </a:buClr>
              <a:buSzPts val="25500"/>
              <a:buFont typeface="Corbel"/>
              <a:buNone/>
            </a:pPr>
            <a:r>
              <a:rPr lang="en-US" sz="8800" dirty="0">
                <a:latin typeface="Palatino" panose="02040502050505030304" pitchFamily="18" charset="0"/>
              </a:rPr>
              <a:t>Reactive species stability in plasma-activated water generated by different atmospheric pressure </a:t>
            </a:r>
            <a:r>
              <a:rPr lang="en-US" sz="8800" dirty="0">
                <a:latin typeface="Palatino" panose="02040502050505030304" pitchFamily="18" charset="0"/>
                <a:cs typeface="Times New Roman" panose="02020603050405020304" pitchFamily="18" charset="0"/>
              </a:rPr>
              <a:t>plasmas</a:t>
            </a:r>
            <a:endParaRPr sz="8800" dirty="0">
              <a:latin typeface="Palatino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6136981" y="29586949"/>
            <a:ext cx="13653581" cy="3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87600" rIns="87600" bIns="876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K" sz="3200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R</a:t>
            </a:r>
            <a:r>
              <a:rPr lang="en-US" sz="3200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amin </a:t>
            </a:r>
            <a:r>
              <a:rPr lang="en-SK" sz="3200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Mehrabifard</a:t>
            </a:r>
            <a:r>
              <a:rPr lang="en-SK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, A</a:t>
            </a:r>
            <a:r>
              <a:rPr lang="en-US" sz="3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kshara</a:t>
            </a:r>
            <a:r>
              <a:rPr lang="en-SK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 Chithran, B</a:t>
            </a:r>
            <a:r>
              <a:rPr lang="en-US" sz="3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ernard</a:t>
            </a:r>
            <a:r>
              <a:rPr lang="en-US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 </a:t>
            </a:r>
            <a:r>
              <a:rPr lang="en-SK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G</a:t>
            </a:r>
            <a:r>
              <a:rPr lang="en-US" sz="3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itura</a:t>
            </a:r>
            <a:r>
              <a:rPr lang="en-SK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 Kimani, Z</a:t>
            </a:r>
            <a:r>
              <a:rPr lang="en-US" sz="32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denko</a:t>
            </a:r>
            <a:r>
              <a:rPr lang="en-SK" sz="3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 Machala</a:t>
            </a:r>
            <a:endParaRPr lang="en-US" sz="3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endParaRPr lang="en-US" sz="31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1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Division of Environmental Physics, Faculty of Mathematics, Physics and Informatics, Comenius University, </a:t>
            </a:r>
            <a:r>
              <a:rPr lang="en-US" sz="31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Mlynská</a:t>
            </a:r>
            <a:r>
              <a:rPr lang="en-US" sz="31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dolina, 842 48 Bratislava, Slovakia</a:t>
            </a:r>
          </a:p>
          <a:p>
            <a:endParaRPr lang="en-US" sz="3100" i="1" dirty="0">
              <a:solidFill>
                <a:srgbClr val="FFFFFF"/>
              </a:solidFill>
              <a:latin typeface="Corbel"/>
            </a:endParaRPr>
          </a:p>
          <a:p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Ramin.mehrabifard@fmph.uniba.sk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orbe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147168" y="7637501"/>
            <a:ext cx="22901976" cy="430526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D445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0350" tIns="70350" rIns="70350" bIns="703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49" name="Google Shape;49;p3"/>
          <p:cNvSpPr txBox="1"/>
          <p:nvPr/>
        </p:nvSpPr>
        <p:spPr>
          <a:xfrm>
            <a:off x="9884968" y="27651889"/>
            <a:ext cx="8954303" cy="162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5175" rIns="70350" bIns="35175" anchor="ctr" anchorCtr="0">
            <a:noAutofit/>
          </a:bodyPr>
          <a:lstStyle/>
          <a:p>
            <a:pPr marL="0" lvl="0" indent="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44513"/>
                </a:solidFill>
                <a:latin typeface="Palatino" panose="02040502050505030304" pitchFamily="18" charset="0"/>
                <a:ea typeface="Corbel"/>
                <a:cs typeface="Corbel"/>
                <a:sym typeface="Corbel"/>
              </a:rPr>
              <a:t>Acknowledgment</a:t>
            </a:r>
            <a:endParaRPr lang="en-US" sz="2200" b="1" dirty="0">
              <a:solidFill>
                <a:srgbClr val="D44513"/>
              </a:solidFill>
              <a:latin typeface="Palatino" panose="02040502050505030304" pitchFamily="18" charset="0"/>
              <a:ea typeface="Corbel"/>
              <a:cs typeface="Corbel"/>
              <a:sym typeface="Corbel"/>
            </a:endParaRPr>
          </a:p>
          <a:p>
            <a:pPr algn="justLow">
              <a:lnSpc>
                <a:spcPct val="90000"/>
              </a:lnSpc>
            </a:pPr>
            <a:r>
              <a:rPr lang="en-US" sz="2200" dirty="0">
                <a:ln w="0"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work was supported by the EU NextGenerationEU through the Recovery and Resilience Plan for Slovakia under the project No. 09I03-03-V03-00033 EnvAdwice, and Slovak Research and Development Agency APVV-22-0247.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 dirty="0">
                <a:solidFill>
                  <a:srgbClr val="D4451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4600" b="1" dirty="0">
              <a:solidFill>
                <a:srgbClr val="D445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0" y="0"/>
            <a:ext cx="2897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87600" rIns="87600" bIns="876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K" sz="1300"/>
              <a:t> </a:t>
            </a:r>
            <a:endParaRPr sz="1300"/>
          </a:p>
        </p:txBody>
      </p:sp>
      <p:sp>
        <p:nvSpPr>
          <p:cNvPr id="90" name="Google Shape;90;p3"/>
          <p:cNvSpPr txBox="1"/>
          <p:nvPr/>
        </p:nvSpPr>
        <p:spPr>
          <a:xfrm>
            <a:off x="147168" y="143759"/>
            <a:ext cx="28971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600" tIns="87600" rIns="87600" bIns="876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K" sz="1300"/>
              <a:t> </a:t>
            </a:r>
            <a:endParaRPr sz="1300"/>
          </a:p>
        </p:txBody>
      </p:sp>
      <p:pic>
        <p:nvPicPr>
          <p:cNvPr id="3" name="Picture 2" descr="A purple and orange lightning bolt&#10;&#10;Description automatically generated">
            <a:extLst>
              <a:ext uri="{FF2B5EF4-FFF2-40B4-BE49-F238E27FC236}">
                <a16:creationId xmlns:a16="http://schemas.microsoft.com/office/drawing/2014/main" id="{350E66FC-37D3-1CE6-95BA-4EA943A1F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994" y="28964836"/>
            <a:ext cx="3232150" cy="3268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2E440-10F1-EC17-2B5B-E8B46B982D9C}"/>
              </a:ext>
            </a:extLst>
          </p:cNvPr>
          <p:cNvSpPr txBox="1"/>
          <p:nvPr/>
        </p:nvSpPr>
        <p:spPr>
          <a:xfrm>
            <a:off x="440218" y="7706565"/>
            <a:ext cx="110088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3200" b="1" dirty="0">
                <a:solidFill>
                  <a:srgbClr val="D44513"/>
                </a:solidFill>
                <a:latin typeface="Palatino" panose="0204050205050503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en-US" sz="3200" b="1" dirty="0">
                <a:solidFill>
                  <a:srgbClr val="D445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200" dirty="0">
                <a:ln w="0"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their unique components, particularly reactive oxygen and nitrogen species (RONS), non-thermal plasma and plasma-activated water (PAW) are used in a wide range of applications. PAW is mostly used in food safety [1] and biomedical applications [2], agriculture and, surface treatment [3]. In this work, three distinct plasma setups—Transient Spark (TS) batch water treatment, Transient Spark-Electrospray (TS-ES), and Fountain Dielectric Barrier Discharge (FDBD)—are employed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4DF36-D3AD-0F29-CDD9-2BB5D72E2A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1020"/>
          <a:stretch>
            <a:fillRect/>
          </a:stretch>
        </p:blipFill>
        <p:spPr>
          <a:xfrm>
            <a:off x="18960291" y="27651889"/>
            <a:ext cx="4331509" cy="1047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BA5603-59DA-E2E8-3127-A2CCEB6A3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891" y="12107538"/>
            <a:ext cx="7241709" cy="5609484"/>
          </a:xfrm>
          <a:prstGeom prst="rect">
            <a:avLst/>
          </a:prstGeom>
        </p:spPr>
      </p:pic>
      <p:pic>
        <p:nvPicPr>
          <p:cNvPr id="10" name="Picture 9" descr="Diagram of a diagram of a machine&#10;&#10;AI-generated content may be incorrect.">
            <a:extLst>
              <a:ext uri="{FF2B5EF4-FFF2-40B4-BE49-F238E27FC236}">
                <a16:creationId xmlns:a16="http://schemas.microsoft.com/office/drawing/2014/main" id="{30EEAB11-EE05-5745-5B23-7B1506A89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605" y="12166053"/>
            <a:ext cx="6386533" cy="58107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237B06-CAEC-04A2-12ED-B955E136B190}"/>
              </a:ext>
            </a:extLst>
          </p:cNvPr>
          <p:cNvSpPr txBox="1"/>
          <p:nvPr/>
        </p:nvSpPr>
        <p:spPr>
          <a:xfrm>
            <a:off x="321362" y="18003680"/>
            <a:ext cx="22756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1. Schematic diagram of the PAW production by (A) transient spark (TS) with UV-A/UV-C irradiation, (B) transient spark electro spray (TS-ES), (C)  fountain dielectric barrier discharge (FDBD)</a:t>
            </a:r>
          </a:p>
        </p:txBody>
      </p:sp>
      <p:pic>
        <p:nvPicPr>
          <p:cNvPr id="16" name="Picture 1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3BE8EEF6-93D5-E66C-C269-8E1691F97A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34" y="23076746"/>
            <a:ext cx="5047683" cy="4317834"/>
          </a:xfrm>
          <a:prstGeom prst="rect">
            <a:avLst/>
          </a:prstGeom>
        </p:spPr>
      </p:pic>
      <p:pic>
        <p:nvPicPr>
          <p:cNvPr id="19" name="Picture 18" descr="A graph of different types of lines&#10;&#10;AI-generated content may be incorrect.">
            <a:extLst>
              <a:ext uri="{FF2B5EF4-FFF2-40B4-BE49-F238E27FC236}">
                <a16:creationId xmlns:a16="http://schemas.microsoft.com/office/drawing/2014/main" id="{14031510-99F2-C793-AF15-BC4A7A450D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369" y="23076746"/>
            <a:ext cx="4969930" cy="4302041"/>
          </a:xfrm>
          <a:prstGeom prst="rect">
            <a:avLst/>
          </a:prstGeom>
        </p:spPr>
      </p:pic>
      <p:pic>
        <p:nvPicPr>
          <p:cNvPr id="20" name="Picture 19" descr="A graph of different levels of treatment&#10;&#10;AI-generated content may be incorrect.">
            <a:extLst>
              <a:ext uri="{FF2B5EF4-FFF2-40B4-BE49-F238E27FC236}">
                <a16:creationId xmlns:a16="http://schemas.microsoft.com/office/drawing/2014/main" id="{B26EFDCF-F75F-3275-1104-5D2067C5C36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3" y="23005159"/>
            <a:ext cx="4950076" cy="4337058"/>
          </a:xfrm>
          <a:prstGeom prst="rect">
            <a:avLst/>
          </a:prstGeom>
        </p:spPr>
      </p:pic>
      <p:pic>
        <p:nvPicPr>
          <p:cNvPr id="22" name="Picture 2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8194382-4D56-08A9-8AD8-285081EDB1B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47" y="18679395"/>
            <a:ext cx="4922173" cy="4377455"/>
          </a:xfrm>
          <a:prstGeom prst="rect">
            <a:avLst/>
          </a:prstGeom>
        </p:spPr>
      </p:pic>
      <p:sp>
        <p:nvSpPr>
          <p:cNvPr id="91" name="Google Shape;49;p3">
            <a:extLst>
              <a:ext uri="{FF2B5EF4-FFF2-40B4-BE49-F238E27FC236}">
                <a16:creationId xmlns:a16="http://schemas.microsoft.com/office/drawing/2014/main" id="{3CF9C17B-AD25-1486-A049-1179976B47A2}"/>
              </a:ext>
            </a:extLst>
          </p:cNvPr>
          <p:cNvSpPr txBox="1"/>
          <p:nvPr/>
        </p:nvSpPr>
        <p:spPr>
          <a:xfrm>
            <a:off x="147168" y="27499084"/>
            <a:ext cx="9644532" cy="162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5175" rIns="70350" bIns="35175" anchor="ctr" anchorCtr="0">
            <a:noAutofit/>
          </a:bodyPr>
          <a:lstStyle/>
          <a:p>
            <a:pPr marL="0" lvl="0" indent="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D44513"/>
                </a:solidFill>
                <a:latin typeface="Palatino" panose="02040502050505030304" pitchFamily="18" charset="0"/>
                <a:ea typeface="Corbel"/>
                <a:cs typeface="Corbel"/>
                <a:sym typeface="Corbel"/>
              </a:rPr>
              <a:t>References</a:t>
            </a:r>
            <a:endParaRPr lang="en-US" sz="2400" b="1" dirty="0">
              <a:solidFill>
                <a:srgbClr val="D44513"/>
              </a:solidFill>
              <a:latin typeface="Palatino" panose="02040502050505030304" pitchFamily="18" charset="0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[1] Machala Z. et al. Plasma Process.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Polym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., 10, 649–659 (2013)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[2] Pavlovich M. J. et al. Plasma Process.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Polym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. 10, 1051–1060 (2013)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[3] Mehrabifard R. et al. “Combined Antimicrobial Properties of Ultraviolet Radiation and Plasma-Activated Water,” (2024),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doi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orbel"/>
              </a:rPr>
              <a:t>: 10.2139/SSRN.4961388.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D445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49;p3">
            <a:extLst>
              <a:ext uri="{FF2B5EF4-FFF2-40B4-BE49-F238E27FC236}">
                <a16:creationId xmlns:a16="http://schemas.microsoft.com/office/drawing/2014/main" id="{6C31EEA6-F510-58FE-79BD-C3F42874C481}"/>
              </a:ext>
            </a:extLst>
          </p:cNvPr>
          <p:cNvSpPr txBox="1"/>
          <p:nvPr/>
        </p:nvSpPr>
        <p:spPr>
          <a:xfrm rot="16200000">
            <a:off x="-998856" y="19917256"/>
            <a:ext cx="3923768" cy="10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5175" rIns="70350" bIns="35175" anchor="ctr" anchorCtr="0">
            <a:noAutofit/>
          </a:bodyPr>
          <a:lstStyle/>
          <a:p>
            <a:pPr marL="0" lvl="0" indent="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D44513"/>
                </a:solidFill>
                <a:latin typeface="Palatino" panose="02040502050505030304" pitchFamily="18" charset="0"/>
                <a:ea typeface="Corbel"/>
                <a:cs typeface="Corbel"/>
                <a:sym typeface="Corbel"/>
              </a:rPr>
              <a:t>Result</a:t>
            </a:r>
            <a:endParaRPr lang="en-US" sz="2400" b="1" dirty="0">
              <a:solidFill>
                <a:srgbClr val="D44513"/>
              </a:solidFill>
              <a:latin typeface="Palatino" panose="02040502050505030304" pitchFamily="18" charset="0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D445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49;p3">
            <a:extLst>
              <a:ext uri="{FF2B5EF4-FFF2-40B4-BE49-F238E27FC236}">
                <a16:creationId xmlns:a16="http://schemas.microsoft.com/office/drawing/2014/main" id="{8971E08B-868D-4008-F0DB-1A700FA67E16}"/>
              </a:ext>
            </a:extLst>
          </p:cNvPr>
          <p:cNvSpPr txBox="1"/>
          <p:nvPr/>
        </p:nvSpPr>
        <p:spPr>
          <a:xfrm rot="16200000">
            <a:off x="-2242877" y="14352762"/>
            <a:ext cx="6048620" cy="101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5175" rIns="70350" bIns="35175" anchor="ctr" anchorCtr="0">
            <a:noAutofit/>
          </a:bodyPr>
          <a:lstStyle/>
          <a:p>
            <a:pPr marL="0" lvl="0" indent="0" algn="justLow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D44513"/>
                </a:solidFill>
                <a:latin typeface="Palatino" panose="02040502050505030304" pitchFamily="18" charset="0"/>
                <a:ea typeface="Corbel"/>
                <a:cs typeface="Corbel"/>
                <a:sym typeface="Corbel"/>
              </a:rPr>
              <a:t>Plasma Set-ups</a:t>
            </a:r>
            <a:endParaRPr lang="en-US" sz="1800" b="1" dirty="0">
              <a:solidFill>
                <a:srgbClr val="D44513"/>
              </a:solidFill>
              <a:latin typeface="Palatino" panose="02040502050505030304" pitchFamily="18" charset="0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D445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8988D-4602-CB17-4376-9B5743B562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2449" y="12088701"/>
            <a:ext cx="7790442" cy="5543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3A1AE5-3BD3-E2B8-2F8E-357E3468127C}"/>
              </a:ext>
            </a:extLst>
          </p:cNvPr>
          <p:cNvSpPr txBox="1"/>
          <p:nvPr/>
        </p:nvSpPr>
        <p:spPr>
          <a:xfrm>
            <a:off x="11742100" y="7670913"/>
            <a:ext cx="1100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3200" dirty="0">
                <a:ln w="0"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generate PAW using both tap and deionized (DI) water.  TS and TS-ES use DC high voltage and operate in pin-to-plane geometries.  For each, the spark pulse frequency and gap distance are set at 1 kHz and 1 cm, respectively.  For TS-ES, a flow rate of 0.5 ml/min was established, while batch TS treated 10 ml for 10 minutes.  We utilized a neon-sign AC high voltage power source with 15 kV pk-to-pk and 20 kHz for FDBD, and we cycled 1 L of water for 20 minutes.</a:t>
            </a:r>
          </a:p>
          <a:p>
            <a:pPr algn="justLow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C4006-6AA2-8DBB-4078-6304F14A2ED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b="82442"/>
          <a:stretch>
            <a:fillRect/>
          </a:stretch>
        </p:blipFill>
        <p:spPr>
          <a:xfrm>
            <a:off x="278358" y="22832804"/>
            <a:ext cx="2019818" cy="409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1B14D97-62ED-2E42-73F6-0DE7CB472E81}"/>
              </a:ext>
            </a:extLst>
          </p:cNvPr>
          <p:cNvGrpSpPr/>
          <p:nvPr/>
        </p:nvGrpSpPr>
        <p:grpSpPr>
          <a:xfrm>
            <a:off x="4580314" y="18678464"/>
            <a:ext cx="18254528" cy="8642501"/>
            <a:chOff x="4608220" y="18656347"/>
            <a:chExt cx="18254528" cy="8642501"/>
          </a:xfrm>
        </p:grpSpPr>
        <p:pic>
          <p:nvPicPr>
            <p:cNvPr id="15" name="Picture 14" descr="A graph of different types of treatment&#10;&#10;AI-generated content may be incorrect.">
              <a:extLst>
                <a:ext uri="{FF2B5EF4-FFF2-40B4-BE49-F238E27FC236}">
                  <a16:creationId xmlns:a16="http://schemas.microsoft.com/office/drawing/2014/main" id="{65032551-4BAE-DC40-8C5C-38C94B5F8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314" y="18656347"/>
              <a:ext cx="4873536" cy="4398725"/>
            </a:xfrm>
            <a:prstGeom prst="rect">
              <a:avLst/>
            </a:prstGeom>
          </p:spPr>
        </p:pic>
        <p:pic>
          <p:nvPicPr>
            <p:cNvPr id="17" name="Picture 16" descr="A graph of different types of treatment&#10;&#10;AI-generated content may be incorrect.">
              <a:extLst>
                <a:ext uri="{FF2B5EF4-FFF2-40B4-BE49-F238E27FC236}">
                  <a16:creationId xmlns:a16="http://schemas.microsoft.com/office/drawing/2014/main" id="{079AD23A-27BC-5A50-0350-AA1C114EC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0299" y="18674615"/>
              <a:ext cx="5122449" cy="4367114"/>
            </a:xfrm>
            <a:prstGeom prst="rect">
              <a:avLst/>
            </a:prstGeom>
          </p:spPr>
        </p:pic>
        <p:pic>
          <p:nvPicPr>
            <p:cNvPr id="18" name="Picture 17" descr="A graph of different types of water content&#10;&#10;AI-generated content may be incorrect.">
              <a:extLst>
                <a:ext uri="{FF2B5EF4-FFF2-40B4-BE49-F238E27FC236}">
                  <a16:creationId xmlns:a16="http://schemas.microsoft.com/office/drawing/2014/main" id="{31EC84D4-89B7-CD19-AE25-A2118F2F7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0794" y="18687548"/>
              <a:ext cx="4819505" cy="4252808"/>
            </a:xfrm>
            <a:prstGeom prst="rect">
              <a:avLst/>
            </a:prstGeom>
          </p:spPr>
        </p:pic>
        <p:pic>
          <p:nvPicPr>
            <p:cNvPr id="21" name="Picture 20" descr="A graph of different types of lines&#10;&#10;AI-generated content may be incorrect.">
              <a:extLst>
                <a:ext uri="{FF2B5EF4-FFF2-40B4-BE49-F238E27FC236}">
                  <a16:creationId xmlns:a16="http://schemas.microsoft.com/office/drawing/2014/main" id="{3BE85B7D-FBCB-E946-AA39-A57A494B0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282" y="23013993"/>
              <a:ext cx="4950076" cy="428485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5EA3A5-DF6A-DD51-A01A-5FF465807FC6}"/>
                </a:ext>
              </a:extLst>
            </p:cNvPr>
            <p:cNvSpPr/>
            <p:nvPr/>
          </p:nvSpPr>
          <p:spPr>
            <a:xfrm>
              <a:off x="4678178" y="19037293"/>
              <a:ext cx="2438400" cy="697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9370BD-04E6-33A8-A836-CB4C1F606419}"/>
                </a:ext>
              </a:extLst>
            </p:cNvPr>
            <p:cNvSpPr/>
            <p:nvPr/>
          </p:nvSpPr>
          <p:spPr>
            <a:xfrm>
              <a:off x="10844099" y="19037293"/>
              <a:ext cx="1494445" cy="14689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4CA087-311B-6D26-9B34-50D630B44A20}"/>
                </a:ext>
              </a:extLst>
            </p:cNvPr>
            <p:cNvSpPr/>
            <p:nvPr/>
          </p:nvSpPr>
          <p:spPr>
            <a:xfrm>
              <a:off x="16310557" y="19156224"/>
              <a:ext cx="1278270" cy="1435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CF98D8-A4B5-7B53-6B14-84CE25EFECA8}"/>
                </a:ext>
              </a:extLst>
            </p:cNvPr>
            <p:cNvSpPr/>
            <p:nvPr/>
          </p:nvSpPr>
          <p:spPr>
            <a:xfrm>
              <a:off x="19816994" y="19091330"/>
              <a:ext cx="2742810" cy="697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C82536-061E-0CE3-5780-B0D9E7C20FCB}"/>
                </a:ext>
              </a:extLst>
            </p:cNvPr>
            <p:cNvSpPr/>
            <p:nvPr/>
          </p:nvSpPr>
          <p:spPr>
            <a:xfrm>
              <a:off x="20008700" y="23431255"/>
              <a:ext cx="2454275" cy="579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DD8964-A01E-07E3-B8CC-EC31210074F5}"/>
                </a:ext>
              </a:extLst>
            </p:cNvPr>
            <p:cNvSpPr/>
            <p:nvPr/>
          </p:nvSpPr>
          <p:spPr>
            <a:xfrm>
              <a:off x="15092261" y="23450967"/>
              <a:ext cx="2360490" cy="705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48AB633-FE25-6D34-ED39-AF3E550EF2CB}"/>
                </a:ext>
              </a:extLst>
            </p:cNvPr>
            <p:cNvSpPr/>
            <p:nvPr/>
          </p:nvSpPr>
          <p:spPr>
            <a:xfrm>
              <a:off x="9884968" y="23411692"/>
              <a:ext cx="2360490" cy="672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DEDA8A-BA9A-9A7F-CC71-556E96F7049D}"/>
                </a:ext>
              </a:extLst>
            </p:cNvPr>
            <p:cNvSpPr/>
            <p:nvPr/>
          </p:nvSpPr>
          <p:spPr>
            <a:xfrm>
              <a:off x="4608220" y="23376721"/>
              <a:ext cx="2591898" cy="779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5377218-9C6F-A49F-7769-0757782EA01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48533" b="33410"/>
          <a:stretch>
            <a:fillRect/>
          </a:stretch>
        </p:blipFill>
        <p:spPr>
          <a:xfrm>
            <a:off x="287737" y="25886263"/>
            <a:ext cx="2011503" cy="411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BA78084-0D37-ED6F-438B-090C25F7179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79616"/>
          <a:stretch>
            <a:fillRect/>
          </a:stretch>
        </p:blipFill>
        <p:spPr>
          <a:xfrm>
            <a:off x="290327" y="25245130"/>
            <a:ext cx="1996002" cy="46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4670DBE-AC4C-DA30-114E-C9BD51F31BF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62985" b="16631"/>
          <a:stretch>
            <a:fillRect/>
          </a:stretch>
        </p:blipFill>
        <p:spPr>
          <a:xfrm>
            <a:off x="290327" y="24589976"/>
            <a:ext cx="1996001" cy="46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BD8AD79-21EC-54DF-38B0-9B3523412C4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32247" b="47804"/>
          <a:stretch>
            <a:fillRect/>
          </a:stretch>
        </p:blipFill>
        <p:spPr>
          <a:xfrm>
            <a:off x="287737" y="23993764"/>
            <a:ext cx="1998591" cy="45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DFB648-125C-5D12-8A14-44A14A6A305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16557" b="64918"/>
          <a:stretch>
            <a:fillRect/>
          </a:stretch>
        </p:blipFill>
        <p:spPr>
          <a:xfrm>
            <a:off x="299585" y="23443422"/>
            <a:ext cx="1998591" cy="419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7.0.6602"/>
  <p:tag name="SLIDO_PRESENTATION_ID" val="0e02bee6-fd2d-4a20-9247-f8e007bcde62"/>
  <p:tag name="SLIDO_EVENT_UUID" val="84c5b9a5-33a2-47f1-aa82-371dbcfa53fc"/>
  <p:tag name="SLIDO_EVENT_SECTION_UUID" val="a56a49e6-7eb8-4082-92ae-3a260a45e87a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411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Palatino</vt:lpstr>
      <vt:lpstr>Corbel</vt:lpstr>
      <vt:lpstr>Office Theme</vt:lpstr>
      <vt:lpstr>Reactive species stability in plasma-activated water generated by different atmospheric pressure plasmas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Mehrabifard Ramin</cp:lastModifiedBy>
  <cp:revision>6</cp:revision>
  <dcterms:modified xsi:type="dcterms:W3CDTF">2025-11-14T12:10:40Z</dcterms:modified>
</cp:coreProperties>
</file>