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7" r:id="rId12"/>
    <p:sldId id="268" r:id="rId13"/>
    <p:sldId id="263" r:id="rId14"/>
    <p:sldId id="269" r:id="rId15"/>
    <p:sldId id="271" r:id="rId16"/>
    <p:sldId id="277" r:id="rId17"/>
    <p:sldId id="278" r:id="rId18"/>
    <p:sldId id="273" r:id="rId19"/>
    <p:sldId id="270" r:id="rId20"/>
    <p:sldId id="279" r:id="rId21"/>
    <p:sldId id="280" r:id="rId22"/>
    <p:sldId id="272" r:id="rId23"/>
    <p:sldId id="281" r:id="rId24"/>
    <p:sldId id="274" r:id="rId25"/>
    <p:sldId id="282" r:id="rId26"/>
    <p:sldId id="275" r:id="rId27"/>
    <p:sldId id="283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69D62-FA36-D541-265E-EC8B86A83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3C3CE1-B9A6-C4E5-DBD1-E2FF50EAC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9D3C6-E259-1547-9EB5-5FFD25A1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2BBB-C9FB-924C-98FB-1D095F3B1F0C}" type="datetimeFigureOut">
              <a:rPr lang="en-US" smtClean="0"/>
              <a:t>7/1/26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B44FC-9452-E61C-EC82-9AB7F40D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FEF80-C267-4B25-2238-69FFC4EA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17DA-5D0B-084E-82C5-9421E3198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5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626F9-18A2-C692-CC24-8F1F1E72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74C630-4B38-2616-5797-A24C2119F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602D-DEBC-E418-DEC7-1EB3CC4C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2BBB-C9FB-924C-98FB-1D095F3B1F0C}" type="datetimeFigureOut">
              <a:rPr lang="en-US" smtClean="0"/>
              <a:t>7/1/26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1182B-90B6-F025-9564-48001C4CE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AF151-EBAB-F7C1-B266-CD5DD2EA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17DA-5D0B-084E-82C5-9421E3198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5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533482-0FDC-FD1D-3317-8029EFA64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9E68B4-E874-4130-53FD-358483771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9A1F2-10C5-CF2D-0849-88B5FFCED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2BBB-C9FB-924C-98FB-1D095F3B1F0C}" type="datetimeFigureOut">
              <a:rPr lang="en-US" smtClean="0"/>
              <a:t>7/1/26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B8598-47BC-A736-28CD-517D210E9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05F5-2B9E-3809-3DD1-EB171A23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17DA-5D0B-084E-82C5-9421E3198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1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DFCE-7284-DAF1-AFD6-E27BDC36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3BF64-32FE-95C5-C13D-29F235E70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B22FB-3019-2CC2-50E8-C77264BC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2BBB-C9FB-924C-98FB-1D095F3B1F0C}" type="datetimeFigureOut">
              <a:rPr lang="en-US" smtClean="0"/>
              <a:t>7/1/26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03D96-A1FE-7805-8CA0-AD419429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2EF3B-E43B-3064-E6AA-5428D935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17DA-5D0B-084E-82C5-9421E3198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0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871D0-31D6-F81B-1495-0BCA9DAD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33E1B-475D-6700-41C7-9B86E122F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E12E9-9880-E493-CFB4-89933E8C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2BBB-C9FB-924C-98FB-1D095F3B1F0C}" type="datetimeFigureOut">
              <a:rPr lang="en-US" smtClean="0"/>
              <a:t>7/1/26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4F5A0-A9C5-D862-6C53-5411322E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46888-037F-98D3-532C-A439A0E6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17DA-5D0B-084E-82C5-9421E3198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3DADA-8374-B7B1-14C6-AE96A82FC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C35-DF77-76BC-28E6-728B5CAD5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D287A-652D-2945-A00E-74B8D7C32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22804-F5E8-38CF-CB42-F346C3456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2BBB-C9FB-924C-98FB-1D095F3B1F0C}" type="datetimeFigureOut">
              <a:rPr lang="en-US" smtClean="0"/>
              <a:t>7/1/26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84E4E-768A-8EDA-1EB1-AF73C046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64301-9FCC-C66F-357E-383612A1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17DA-5D0B-084E-82C5-9421E3198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7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093D-D6EE-2A5B-3F6B-E29EC514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E024E-77B5-010F-4C3B-14FEFD5B3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9A3C0-D5A9-A1DB-F85A-B5EE9CFC1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D0BA6-B362-557D-7440-6BB377715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D9E7FD-089B-B64E-78D9-DD29A7939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89E0C9-95E4-4D32-D5D1-9257FE34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2BBB-C9FB-924C-98FB-1D095F3B1F0C}" type="datetimeFigureOut">
              <a:rPr lang="en-US" smtClean="0"/>
              <a:t>7/1/26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317B97-1C0B-173A-C780-571E80CD5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CBD227-1D55-CAFA-F947-40A558AF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17DA-5D0B-084E-82C5-9421E3198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3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63AF-3A5E-6B82-811D-21F884FCA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CF107-8C0F-1062-DB94-CF03D5F7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2BBB-C9FB-924C-98FB-1D095F3B1F0C}" type="datetimeFigureOut">
              <a:rPr lang="en-US" smtClean="0"/>
              <a:t>7/1/26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624DD-70A3-98A3-7673-DCF98D6AB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53702-65F5-4EE2-340C-EA3B35C5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17DA-5D0B-084E-82C5-9421E3198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8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A3AE70-D52F-2CF1-D375-F9CA9D81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2BBB-C9FB-924C-98FB-1D095F3B1F0C}" type="datetimeFigureOut">
              <a:rPr lang="en-US" smtClean="0"/>
              <a:t>7/1/26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E628A-102C-DB33-5B23-ABEC6E1C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6D2B4-D568-95A6-4D28-AA893E48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17DA-5D0B-084E-82C5-9421E3198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5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2842-C0B9-03EF-2FD6-2DE34E52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06CF2-24BD-672A-C544-66E3679A7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76A7B-2F65-C24C-2FEE-99136A8F1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F7955-3167-8C2F-9DC3-392C9D346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2BBB-C9FB-924C-98FB-1D095F3B1F0C}" type="datetimeFigureOut">
              <a:rPr lang="en-US" smtClean="0"/>
              <a:t>7/1/26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E893A-B0EC-2A46-CA8E-8395E53B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A13F1-F887-41B2-DEE9-5F04F813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17DA-5D0B-084E-82C5-9421E3198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CAB47-3DA2-D996-6E7D-13CE2B9E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7C46A-1D3E-9955-B0EC-1FA85794E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B5842-C006-AAC7-C1C5-01BED3051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79D1A-763E-830F-F5D1-13B9170A3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2BBB-C9FB-924C-98FB-1D095F3B1F0C}" type="datetimeFigureOut">
              <a:rPr lang="en-US" smtClean="0"/>
              <a:t>7/1/26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9795D-9DF8-6499-AF43-D968ADF3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789FA-F777-6211-A313-B8F4A39E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17DA-5D0B-084E-82C5-9421E3198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8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D26254-3DB1-4A40-5DFF-C9D9381BA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EA376-30AE-44A2-6C9A-850721315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51261-9146-4AD1-052C-36EA63999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F82BBB-C9FB-924C-98FB-1D095F3B1F0C}" type="datetimeFigureOut">
              <a:rPr lang="en-US" smtClean="0"/>
              <a:t>7/1/26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4D91D-DA43-B6CC-FE8D-9674A5B4E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1F284-42D7-0C60-3B09-1735985BA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0317DA-5D0B-084E-82C5-9421E3198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notebook.cc.in2p3.f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bat.github.io/BAT.jl/stable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bat.github.io/BAT.jl/stabl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horam444/SN_Sensitivity_train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494B8-29C2-3F3F-FD90-C05C0ECF57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Sensitivity training </a:t>
            </a:r>
            <a:br>
              <a:rPr lang="en-US" dirty="0"/>
            </a:br>
            <a:r>
              <a:rPr lang="en-US" dirty="0"/>
              <a:t>@ </a:t>
            </a:r>
            <a:r>
              <a:rPr lang="en-US" dirty="0" err="1"/>
              <a:t>SuperNEMO</a:t>
            </a:r>
            <a:r>
              <a:rPr lang="en-US" dirty="0"/>
              <a:t> collaboration meeting Bratislava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87318-6303-ED9B-8BA1-4EE3EE194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Maros Petro</a:t>
            </a:r>
          </a:p>
        </p:txBody>
      </p:sp>
    </p:spTree>
    <p:extLst>
      <p:ext uri="{BB962C8B-B14F-4D97-AF65-F5344CB8AC3E}">
        <p14:creationId xmlns:p14="http://schemas.microsoft.com/office/powerpoint/2010/main" val="348917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86BE3-AE7B-A17E-5FC1-5F6DAAA95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57EBF-AA6D-D676-86EF-DD477EC6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introduction to Sensitivity - Bayesian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1343F8-6D06-ED17-35DF-948532BBEB5D}"/>
                  </a:ext>
                </a:extLst>
              </p:cNvPr>
              <p:cNvSpPr txBox="1"/>
              <p:nvPr/>
            </p:nvSpPr>
            <p:spPr>
              <a:xfrm>
                <a:off x="697063" y="1808118"/>
                <a:ext cx="503388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practice,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we use </a:t>
                </a:r>
                <a:r>
                  <a:rPr lang="en-US" b="1" dirty="0"/>
                  <a:t>Bayesian MCMC inference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problem comes down to “simple” fit of data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From Bayes theorem: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1343F8-6D06-ED17-35DF-948532BBE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63" y="1808118"/>
                <a:ext cx="5033886" cy="1754326"/>
              </a:xfrm>
              <a:prstGeom prst="rect">
                <a:avLst/>
              </a:prstGeom>
              <a:blipFill>
                <a:blip r:embed="rId2"/>
                <a:stretch>
                  <a:fillRect l="-754" t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FDD8AF-6B35-4ECC-D9B5-E83872F0106A}"/>
                  </a:ext>
                </a:extLst>
              </p:cNvPr>
              <p:cNvSpPr txBox="1"/>
              <p:nvPr/>
            </p:nvSpPr>
            <p:spPr>
              <a:xfrm>
                <a:off x="3394759" y="2897372"/>
                <a:ext cx="36747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FDD8AF-6B35-4ECC-D9B5-E83872F01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59" y="2897372"/>
                <a:ext cx="3674789" cy="430887"/>
              </a:xfrm>
              <a:prstGeom prst="rect">
                <a:avLst/>
              </a:prstGeom>
              <a:blipFill>
                <a:blip r:embed="rId3"/>
                <a:stretch>
                  <a:fillRect l="-2069" t="-2857" r="-3103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97DCC4-2494-CA86-F083-1F8A3D43404A}"/>
                  </a:ext>
                </a:extLst>
              </p:cNvPr>
              <p:cNvSpPr txBox="1"/>
              <p:nvPr/>
            </p:nvSpPr>
            <p:spPr>
              <a:xfrm>
                <a:off x="5486331" y="3965944"/>
                <a:ext cx="5982727" cy="9833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Prior:</a:t>
                </a:r>
              </a:p>
              <a:p>
                <a:pPr algn="ctr"/>
                <a:r>
                  <a:rPr lang="en-US" i="1" dirty="0">
                    <a:latin typeface="Cambria Math" panose="02040503050406030204" pitchFamily="18" charset="0"/>
                  </a:rPr>
                  <a:t>What is our knowledge of how parameters are distributed?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𝑈𝑛𝑖𝑓𝑜𝑟𝑚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97DCC4-2494-CA86-F083-1F8A3D434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31" y="3965944"/>
                <a:ext cx="5982727" cy="983346"/>
              </a:xfrm>
              <a:prstGeom prst="rect">
                <a:avLst/>
              </a:prstGeom>
              <a:blipFill>
                <a:blip r:embed="rId4"/>
                <a:stretch>
                  <a:fillRect l="-211" t="-2532" r="-211" b="-25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8CEC63-7B14-3F15-5A53-EF05F93D0879}"/>
              </a:ext>
            </a:extLst>
          </p:cNvPr>
          <p:cNvCxnSpPr>
            <a:cxnSpLocks/>
          </p:cNvCxnSpPr>
          <p:nvPr/>
        </p:nvCxnSpPr>
        <p:spPr>
          <a:xfrm flipH="1" flipV="1">
            <a:off x="6461053" y="3429000"/>
            <a:ext cx="1066798" cy="536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54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E57C0-12E0-84AC-A478-F49CED64A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2590F-AF41-82A5-0861-E4A9CEBCD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introduction to Sensitivity - Bayesian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46FE2B-0CD2-C5CB-2AA2-DC7E6022423E}"/>
                  </a:ext>
                </a:extLst>
              </p:cNvPr>
              <p:cNvSpPr txBox="1"/>
              <p:nvPr/>
            </p:nvSpPr>
            <p:spPr>
              <a:xfrm>
                <a:off x="697063" y="1808118"/>
                <a:ext cx="503388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practice,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we use </a:t>
                </a:r>
                <a:r>
                  <a:rPr lang="en-US" b="1" dirty="0"/>
                  <a:t>Bayesian MCMC inference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problem comes down to “simple” fit of data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From Bayes theorem: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46FE2B-0CD2-C5CB-2AA2-DC7E60224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63" y="1808118"/>
                <a:ext cx="5033886" cy="1754326"/>
              </a:xfrm>
              <a:prstGeom prst="rect">
                <a:avLst/>
              </a:prstGeom>
              <a:blipFill>
                <a:blip r:embed="rId2"/>
                <a:stretch>
                  <a:fillRect l="-754" t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DD3FB8-7A24-0D96-A89E-1CCDB552E977}"/>
                  </a:ext>
                </a:extLst>
              </p:cNvPr>
              <p:cNvSpPr txBox="1"/>
              <p:nvPr/>
            </p:nvSpPr>
            <p:spPr>
              <a:xfrm>
                <a:off x="3394759" y="2897372"/>
                <a:ext cx="36747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DD3FB8-7A24-0D96-A89E-1CCDB552E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59" y="2897372"/>
                <a:ext cx="3674789" cy="430887"/>
              </a:xfrm>
              <a:prstGeom prst="rect">
                <a:avLst/>
              </a:prstGeom>
              <a:blipFill>
                <a:blip r:embed="rId3"/>
                <a:stretch>
                  <a:fillRect l="-2069" t="-2857" r="-3103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28131CB-CEF3-2340-9258-337F0A980859}"/>
              </a:ext>
            </a:extLst>
          </p:cNvPr>
          <p:cNvSpPr txBox="1"/>
          <p:nvPr/>
        </p:nvSpPr>
        <p:spPr>
          <a:xfrm>
            <a:off x="480599" y="4093535"/>
            <a:ext cx="618601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Posterior:</a:t>
            </a:r>
          </a:p>
          <a:p>
            <a:pPr algn="ctr"/>
            <a:r>
              <a:rPr lang="en-US" i="1" dirty="0">
                <a:latin typeface="Cambria Math" panose="02040503050406030204" pitchFamily="18" charset="0"/>
              </a:rPr>
              <a:t>How is parameter distributed given data?</a:t>
            </a:r>
          </a:p>
          <a:p>
            <a:pPr algn="ctr"/>
            <a:r>
              <a:rPr lang="en-US" dirty="0">
                <a:latin typeface="Cambria Math" panose="02040503050406030204" pitchFamily="18" charset="0"/>
              </a:rPr>
              <a:t>This is what we are trying to find out!</a:t>
            </a:r>
          </a:p>
          <a:p>
            <a:pPr algn="ctr"/>
            <a:endParaRPr lang="en-US" dirty="0">
              <a:latin typeface="Cambria Math" panose="02040503050406030204" pitchFamily="18" charset="0"/>
            </a:endParaRPr>
          </a:p>
          <a:p>
            <a:pPr algn="ctr"/>
            <a:r>
              <a:rPr lang="en-US" dirty="0">
                <a:latin typeface="Cambria Math" panose="02040503050406030204" pitchFamily="18" charset="0"/>
              </a:rPr>
              <a:t>It’s not a single number (MLE would give you maximum!)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9032A0-0B53-0192-C045-F928DABEEA26}"/>
              </a:ext>
            </a:extLst>
          </p:cNvPr>
          <p:cNvCxnSpPr>
            <a:cxnSpLocks/>
          </p:cNvCxnSpPr>
          <p:nvPr/>
        </p:nvCxnSpPr>
        <p:spPr>
          <a:xfrm flipV="1">
            <a:off x="2817628" y="3429000"/>
            <a:ext cx="1233377" cy="6645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45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ECF15-E5CE-15B2-8F48-BFBF7F10A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1A40-F184-1414-CF40-EB242B98F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introduction to Sensitivity - Frequentist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16C354-1BA0-87A9-D78D-8EFF67CA1588}"/>
                  </a:ext>
                </a:extLst>
              </p:cNvPr>
              <p:cNvSpPr txBox="1"/>
              <p:nvPr/>
            </p:nvSpPr>
            <p:spPr>
              <a:xfrm>
                <a:off x="697063" y="1808118"/>
                <a:ext cx="389965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frequentist the parameter is </a:t>
                </a:r>
                <a:r>
                  <a:rPr lang="en-US" b="1" dirty="0"/>
                  <a:t>fixed </a:t>
                </a:r>
                <a:r>
                  <a:rPr lang="en-US" dirty="0"/>
                  <a:t>to some unknown value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construct a confidence interval for specific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16C354-1BA0-87A9-D78D-8EFF67CA1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63" y="1808118"/>
                <a:ext cx="3899652" cy="1477328"/>
              </a:xfrm>
              <a:prstGeom prst="rect">
                <a:avLst/>
              </a:prstGeom>
              <a:blipFill>
                <a:blip r:embed="rId2"/>
                <a:stretch>
                  <a:fillRect l="-974" t="-1709" r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00BE8DF2-6479-40C7-420C-811506C01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216334"/>
            <a:ext cx="7772400" cy="16434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05D319-095B-5FD3-5BC8-6F2E2DEEA6E3}"/>
              </a:ext>
            </a:extLst>
          </p:cNvPr>
          <p:cNvSpPr txBox="1"/>
          <p:nvPr/>
        </p:nvSpPr>
        <p:spPr>
          <a:xfrm>
            <a:off x="7651526" y="6385416"/>
            <a:ext cx="454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https://</a:t>
            </a:r>
            <a:r>
              <a:rPr lang="en-US" dirty="0" err="1"/>
              <a:t>arxiv.org</a:t>
            </a:r>
            <a:r>
              <a:rPr lang="en-US" dirty="0"/>
              <a:t>/pdf/physics/9711021</a:t>
            </a:r>
          </a:p>
        </p:txBody>
      </p:sp>
    </p:spTree>
    <p:extLst>
      <p:ext uri="{BB962C8B-B14F-4D97-AF65-F5344CB8AC3E}">
        <p14:creationId xmlns:p14="http://schemas.microsoft.com/office/powerpoint/2010/main" val="1250416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1A871-BDED-2863-3045-18887F5AA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5B3BA-29F7-AE1E-7294-7DEDE58B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introduction to Sensitivity - Frequentist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B322E3-DCD9-08C8-D608-5F5748241CF9}"/>
                  </a:ext>
                </a:extLst>
              </p:cNvPr>
              <p:cNvSpPr txBox="1"/>
              <p:nvPr/>
            </p:nvSpPr>
            <p:spPr>
              <a:xfrm>
                <a:off x="697063" y="1808118"/>
                <a:ext cx="389965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frequentist the parameter is </a:t>
                </a:r>
                <a:r>
                  <a:rPr lang="en-US" b="1" dirty="0"/>
                  <a:t>fixed </a:t>
                </a:r>
                <a:r>
                  <a:rPr lang="en-US" dirty="0"/>
                  <a:t>to some unknown value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construct a confidence interval for specific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 confidence interval </a:t>
                </a:r>
                <a:r>
                  <a:rPr lang="en-US" i="1" dirty="0"/>
                  <a:t>covers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fraction of experiments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B322E3-DCD9-08C8-D608-5F5748241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63" y="1808118"/>
                <a:ext cx="3899652" cy="2031325"/>
              </a:xfrm>
              <a:prstGeom prst="rect">
                <a:avLst/>
              </a:prstGeom>
              <a:blipFill>
                <a:blip r:embed="rId2"/>
                <a:stretch>
                  <a:fillRect l="-974" t="-1242" r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7884CA9-DF66-889E-4B2F-2A29F9944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468" y="1595361"/>
            <a:ext cx="5884581" cy="43958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28362D-5144-3218-F034-8AB210CEB7C0}"/>
                  </a:ext>
                </a:extLst>
              </p:cNvPr>
              <p:cNvSpPr txBox="1"/>
              <p:nvPr/>
            </p:nvSpPr>
            <p:spPr>
              <a:xfrm>
                <a:off x="8253699" y="5639936"/>
                <a:ext cx="136628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28362D-5144-3218-F034-8AB210CEB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699" y="5639936"/>
                <a:ext cx="1366284" cy="276999"/>
              </a:xfrm>
              <a:prstGeom prst="rect">
                <a:avLst/>
              </a:prstGeom>
              <a:blipFill>
                <a:blip r:embed="rId4"/>
                <a:stretch>
                  <a:fillRect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CDF3C2-2E8B-3D02-76D7-742E13F15FB0}"/>
                  </a:ext>
                </a:extLst>
              </p:cNvPr>
              <p:cNvSpPr txBox="1"/>
              <p:nvPr/>
            </p:nvSpPr>
            <p:spPr>
              <a:xfrm>
                <a:off x="10687624" y="1648352"/>
                <a:ext cx="457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CDF3C2-2E8B-3D02-76D7-742E13F15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624" y="1648352"/>
                <a:ext cx="457200" cy="369332"/>
              </a:xfrm>
              <a:prstGeom prst="rect">
                <a:avLst/>
              </a:prstGeom>
              <a:blipFill>
                <a:blip r:embed="rId5"/>
                <a:stretch>
                  <a:fillRect l="-270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28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E826A-045A-51BC-95FA-610819115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584E-D848-3924-0818-045633293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introduction to Sensitivity - Frequentist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EDDFBA-7201-5FB6-0F59-962A3846598C}"/>
                  </a:ext>
                </a:extLst>
              </p:cNvPr>
              <p:cNvSpPr txBox="1"/>
              <p:nvPr/>
            </p:nvSpPr>
            <p:spPr>
              <a:xfrm>
                <a:off x="697063" y="1808118"/>
                <a:ext cx="3899652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frequentist the parameter is </a:t>
                </a:r>
                <a:r>
                  <a:rPr lang="en-US" b="1" dirty="0"/>
                  <a:t>fixed </a:t>
                </a:r>
                <a:r>
                  <a:rPr lang="en-US" dirty="0"/>
                  <a:t>to some unknown value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construct a confidence interval for specific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 confidence interval </a:t>
                </a:r>
                <a:r>
                  <a:rPr lang="en-US" i="1" dirty="0"/>
                  <a:t>covers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fraction of experiments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Frequentist limit is drawn from </a:t>
                </a:r>
                <a:r>
                  <a:rPr lang="en-US" b="1" dirty="0"/>
                  <a:t>confidence belts </a:t>
                </a:r>
                <a:r>
                  <a:rPr lang="en-US" dirty="0"/>
                  <a:t>– many confidence intervals constructed for varying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’s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Classic </a:t>
                </a:r>
                <a:r>
                  <a:rPr lang="en-US" b="1" dirty="0"/>
                  <a:t>confidence belts </a:t>
                </a:r>
                <a:r>
                  <a:rPr lang="en-US" dirty="0"/>
                  <a:t>have their flaws – mostly solved in FC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EDDFBA-7201-5FB6-0F59-962A38465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63" y="1808118"/>
                <a:ext cx="3899652" cy="3693319"/>
              </a:xfrm>
              <a:prstGeom prst="rect">
                <a:avLst/>
              </a:prstGeom>
              <a:blipFill>
                <a:blip r:embed="rId2"/>
                <a:stretch>
                  <a:fillRect l="-974" t="-687" r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5A501E2-B3AE-3CA5-8611-30084563A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847" y="1442993"/>
            <a:ext cx="5109715" cy="50498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F09836-CF65-BED8-33A5-203EC5331387}"/>
              </a:ext>
            </a:extLst>
          </p:cNvPr>
          <p:cNvSpPr txBox="1"/>
          <p:nvPr/>
        </p:nvSpPr>
        <p:spPr>
          <a:xfrm>
            <a:off x="7651526" y="6385416"/>
            <a:ext cx="454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https://</a:t>
            </a:r>
            <a:r>
              <a:rPr lang="en-US" dirty="0" err="1"/>
              <a:t>arxiv.org</a:t>
            </a:r>
            <a:r>
              <a:rPr lang="en-US" dirty="0"/>
              <a:t>/pdf/physics/9711021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8447EB-A63A-0EA2-AFEC-47916ECA72B1}"/>
                  </a:ext>
                </a:extLst>
              </p:cNvPr>
              <p:cNvSpPr txBox="1"/>
              <p:nvPr/>
            </p:nvSpPr>
            <p:spPr>
              <a:xfrm>
                <a:off x="697063" y="5505539"/>
                <a:ext cx="4618163" cy="929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This is very confusing, but essentially we just find tabular values for specific value of expected background counts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8447EB-A63A-0EA2-AFEC-47916ECA7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63" y="5505539"/>
                <a:ext cx="4618163" cy="929422"/>
              </a:xfrm>
              <a:prstGeom prst="rect">
                <a:avLst/>
              </a:prstGeom>
              <a:blipFill>
                <a:blip r:embed="rId4"/>
                <a:stretch>
                  <a:fillRect l="-1096" t="-2703" r="-548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76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3FE6B-3600-9775-A2DF-690C9A579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7F0B-B7C2-5DA0-E852-2DA8F343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introduction to Sensitivity – in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0C1BD-8E81-D41D-D74C-C312E257834F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9797875" cy="3145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 theoretical basis is quite confusing (especially frequentist..) but the practice is much simpler!</a:t>
                </a:r>
              </a:p>
              <a:p>
                <a:endParaRPr lang="en-US" dirty="0"/>
              </a:p>
              <a:p>
                <a:r>
                  <a:rPr lang="en-US" dirty="0"/>
                  <a:t>5 Step approach:</a:t>
                </a:r>
              </a:p>
              <a:p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Know your background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Choose your ROI (Optional, but very influential!)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Select your approach (Bayesian of frequentist)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and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 In case of Bayesian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endParaRPr lang="en-US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 In case of frequentist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 -&gt; plug into table to get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Calculate sensitivity: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0C1BD-8E81-D41D-D74C-C312E2578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9797875" cy="3145413"/>
              </a:xfrm>
              <a:prstGeom prst="rect">
                <a:avLst/>
              </a:prstGeom>
              <a:blipFill>
                <a:blip r:embed="rId2"/>
                <a:stretch>
                  <a:fillRect l="-648" t="-402" b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DFFCDC4-F555-42EA-C5A1-4AB010361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526" y="5335279"/>
            <a:ext cx="2561265" cy="85133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596168F-F1D1-46E4-D801-27004C65C2FC}"/>
              </a:ext>
            </a:extLst>
          </p:cNvPr>
          <p:cNvGrpSpPr/>
          <p:nvPr/>
        </p:nvGrpSpPr>
        <p:grpSpPr>
          <a:xfrm>
            <a:off x="2697614" y="5341743"/>
            <a:ext cx="2561265" cy="851330"/>
            <a:chOff x="2435137" y="5335279"/>
            <a:chExt cx="2561265" cy="8513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354771-2533-EB84-A45F-29D99DCBD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5137" y="5335279"/>
              <a:ext cx="2561265" cy="85133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32A2031-B710-39D6-729F-F9B650396128}"/>
                    </a:ext>
                  </a:extLst>
                </p:cNvPr>
                <p:cNvSpPr txBox="1"/>
                <p:nvPr/>
              </p:nvSpPr>
              <p:spPr>
                <a:xfrm>
                  <a:off x="4136065" y="5760944"/>
                  <a:ext cx="76820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32A2031-B710-39D6-729F-F9B6503961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6065" y="5760944"/>
                  <a:ext cx="76820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1F43D52-1B9A-F37F-4172-AE43811CEB93}"/>
              </a:ext>
            </a:extLst>
          </p:cNvPr>
          <p:cNvSpPr txBox="1"/>
          <p:nvPr/>
        </p:nvSpPr>
        <p:spPr>
          <a:xfrm>
            <a:off x="3434316" y="4912242"/>
            <a:ext cx="10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Bayesian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28D15A-0EB4-79BD-AD9F-7F014AC39173}"/>
              </a:ext>
            </a:extLst>
          </p:cNvPr>
          <p:cNvSpPr txBox="1"/>
          <p:nvPr/>
        </p:nvSpPr>
        <p:spPr>
          <a:xfrm>
            <a:off x="7669824" y="4899886"/>
            <a:ext cx="132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Frequentist</a:t>
            </a:r>
          </a:p>
        </p:txBody>
      </p:sp>
    </p:spTree>
    <p:extLst>
      <p:ext uri="{BB962C8B-B14F-4D97-AF65-F5344CB8AC3E}">
        <p14:creationId xmlns:p14="http://schemas.microsoft.com/office/powerpoint/2010/main" val="3585671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B21DC-C501-710E-DC28-EDDD85CFA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examples -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BA9B1-DBAA-A419-0790-4BDA5D7AE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structure - each process has a ROOT file with </a:t>
            </a:r>
            <a:r>
              <a:rPr lang="en-US" i="1" dirty="0"/>
              <a:t>per Event data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CFE19-B4F3-0B9A-A6D1-9F9F3FA8C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864" y="2462094"/>
            <a:ext cx="7112271" cy="415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50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282AE-C08A-A4CF-AEBA-0742AA4FF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93F8-0380-1980-4E85-13BECE68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examples -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90D43-D534-B050-86FF-4A0086C06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2 “types” of data in the repository:</a:t>
            </a:r>
          </a:p>
          <a:p>
            <a:pPr lvl="1"/>
            <a:r>
              <a:rPr lang="en-US" dirty="0"/>
              <a:t>In path “data/*.root” the files contain </a:t>
            </a:r>
            <a:r>
              <a:rPr lang="en-US" i="1" dirty="0"/>
              <a:t>old simulations –</a:t>
            </a:r>
            <a:r>
              <a:rPr lang="en-US" dirty="0"/>
              <a:t> flat foils, 12% FWHM all OMs, golden event topology cuts</a:t>
            </a:r>
          </a:p>
          <a:p>
            <a:pPr lvl="1"/>
            <a:r>
              <a:rPr lang="en-US" dirty="0"/>
              <a:t>In path “data/</a:t>
            </a:r>
            <a:r>
              <a:rPr lang="en-US" dirty="0" err="1"/>
              <a:t>mathis_files</a:t>
            </a:r>
            <a:r>
              <a:rPr lang="en-US" dirty="0"/>
              <a:t>/X/</a:t>
            </a:r>
            <a:r>
              <a:rPr lang="en-US" dirty="0" err="1"/>
              <a:t>phase_p</a:t>
            </a:r>
            <a:r>
              <a:rPr lang="en-US" dirty="0"/>
              <a:t>/*.root” there are files produced by Mathis with the official </a:t>
            </a:r>
            <a:r>
              <a:rPr lang="en-US" dirty="0" err="1"/>
              <a:t>reco</a:t>
            </a:r>
            <a:r>
              <a:rPr lang="en-US" dirty="0"/>
              <a:t> pipeline and selection (richer data)</a:t>
            </a:r>
          </a:p>
        </p:txBody>
      </p:sp>
    </p:spTree>
    <p:extLst>
      <p:ext uri="{BB962C8B-B14F-4D97-AF65-F5344CB8AC3E}">
        <p14:creationId xmlns:p14="http://schemas.microsoft.com/office/powerpoint/2010/main" val="1777109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0F5B4-7EE1-E280-3D1E-65E1B5D60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C71A-2AC9-C8C8-066B-D1DFA45DC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examples –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8E800-3EEF-7547-86AE-AC5A134A8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89691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For training purposes I suggest using the CC-provided notebooks server:</a:t>
            </a:r>
          </a:p>
          <a:p>
            <a:pPr lvl="1"/>
            <a:r>
              <a:rPr lang="en-US" sz="1600" dirty="0">
                <a:hlinkClick r:id="rId2"/>
              </a:rPr>
              <a:t>https://notebook.cc.in2p3.fr/</a:t>
            </a:r>
            <a:endParaRPr lang="en-US" sz="1600" dirty="0"/>
          </a:p>
          <a:p>
            <a:r>
              <a:rPr lang="en-US" sz="2000" dirty="0"/>
              <a:t>To setup a Julia kernel simply: (can copy-paste from </a:t>
            </a:r>
            <a:r>
              <a:rPr lang="en-US" sz="2000" dirty="0" err="1"/>
              <a:t>README.md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F48FDB-7261-6E1B-084C-20148DFBD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199" y="2496658"/>
            <a:ext cx="5181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03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A5D0-A2BF-A354-F5D9-E37C7363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examples – Example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40C6CE-3642-1F5C-0EDC-2C5D2EE479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89691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Script </a:t>
                </a:r>
                <a:r>
                  <a:rPr lang="en-US" sz="2400" i="1" dirty="0"/>
                  <a:t>examples/ex1_background.jl or .</a:t>
                </a:r>
                <a:r>
                  <a:rPr lang="en-US" sz="2400" i="1" dirty="0" err="1"/>
                  <a:t>ipynb</a:t>
                </a:r>
                <a:r>
                  <a:rPr lang="en-US" sz="2400" i="1" dirty="0"/>
                  <a:t> </a:t>
                </a:r>
                <a:r>
                  <a:rPr lang="en-US" sz="2400" dirty="0"/>
                  <a:t>(notebook)</a:t>
                </a:r>
              </a:p>
              <a:p>
                <a:r>
                  <a:rPr lang="en-US" sz="2400" dirty="0"/>
                  <a:t>Goal: </a:t>
                </a:r>
              </a:p>
              <a:p>
                <a:pPr marL="457200" lvl="1" indent="0">
                  <a:buNone/>
                </a:pPr>
                <a:r>
                  <a:rPr lang="en-US" sz="2000" b="1" dirty="0"/>
                  <a:t>Given simple data-set estimate background model and find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000" b="1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40C6CE-3642-1F5C-0EDC-2C5D2EE479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89691"/>
                <a:ext cx="10515600" cy="4351338"/>
              </a:xfrm>
              <a:blipFill>
                <a:blip r:embed="rId2"/>
                <a:stretch>
                  <a:fillRect l="-724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0213006-5654-FA47-BD86-018B6EDD9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711" y="2715254"/>
            <a:ext cx="6904578" cy="414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0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C51CF-A87D-4986-9C4C-BFA77A114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34383-32CE-8CE6-BF95-DC79EDB72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Software set-up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Quick introduction to Sensitivity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is sensitivity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Bayesian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Frequentist – Feldman-Cousins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Worked examples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Background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Bayesian sensitivity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1D frequentist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ND frequentist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Sensitivity per data-phase</a:t>
            </a:r>
          </a:p>
        </p:txBody>
      </p:sp>
    </p:spTree>
    <p:extLst>
      <p:ext uri="{BB962C8B-B14F-4D97-AF65-F5344CB8AC3E}">
        <p14:creationId xmlns:p14="http://schemas.microsoft.com/office/powerpoint/2010/main" val="4103536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CFA6F-5A5F-2979-33A1-54C75569E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7F7C-DE1B-C565-1A07-C27E60EE9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examples – Example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22DF2C-8B35-040F-D58B-EDB51F607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89691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Script </a:t>
                </a:r>
                <a:r>
                  <a:rPr lang="en-US" sz="2400" i="1" dirty="0"/>
                  <a:t>examples/ex1_background.jl or .</a:t>
                </a:r>
                <a:r>
                  <a:rPr lang="en-US" sz="2400" i="1" dirty="0" err="1"/>
                  <a:t>ipynb</a:t>
                </a:r>
                <a:r>
                  <a:rPr lang="en-US" sz="2400" i="1" dirty="0"/>
                  <a:t> </a:t>
                </a:r>
                <a:r>
                  <a:rPr lang="en-US" sz="2400" dirty="0"/>
                  <a:t>(notebook)</a:t>
                </a:r>
              </a:p>
              <a:p>
                <a:r>
                  <a:rPr lang="en-US" sz="2400" dirty="0"/>
                  <a:t>Goal: </a:t>
                </a:r>
              </a:p>
              <a:p>
                <a:pPr marL="457200" lvl="1" indent="0">
                  <a:buNone/>
                </a:pPr>
                <a:r>
                  <a:rPr lang="en-US" sz="2000" b="1" dirty="0"/>
                  <a:t>Given simple data-set estimate background model and find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000" b="1" dirty="0"/>
                  <a:t>.</a:t>
                </a:r>
              </a:p>
              <a:p>
                <a:r>
                  <a:rPr lang="en-US" sz="2400" dirty="0"/>
                  <a:t>Important functionality: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Load all data based on simple CSV which holds relevant information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Build </a:t>
                </a:r>
                <a:r>
                  <a:rPr lang="en-US" sz="2000" dirty="0" err="1"/>
                  <a:t>DataProcess</a:t>
                </a:r>
                <a:r>
                  <a:rPr lang="en-US" sz="2000" dirty="0"/>
                  <a:t> struct – holds process information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22DF2C-8B35-040F-D58B-EDB51F607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89691"/>
                <a:ext cx="10515600" cy="4351338"/>
              </a:xfrm>
              <a:blipFill>
                <a:blip r:embed="rId2"/>
                <a:stretch>
                  <a:fillRect l="-724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4CEA8B4-2473-62CF-7828-92E1F8CF9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3847273"/>
            <a:ext cx="10388832" cy="264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53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5AAA0-F742-13F9-F1CB-52B5BDAC6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EFD77-AE0E-ECD1-3992-332DC6C3B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examples – Example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9C545-E9FE-FAA4-2083-C0C1EDF9DD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89691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Script </a:t>
                </a:r>
                <a:r>
                  <a:rPr lang="en-US" sz="2400" i="1" dirty="0"/>
                  <a:t>examples/ex1_background.jl or .</a:t>
                </a:r>
                <a:r>
                  <a:rPr lang="en-US" sz="2400" i="1" dirty="0" err="1"/>
                  <a:t>ipynb</a:t>
                </a:r>
                <a:r>
                  <a:rPr lang="en-US" sz="2400" i="1" dirty="0"/>
                  <a:t> </a:t>
                </a:r>
                <a:r>
                  <a:rPr lang="en-US" sz="2400" dirty="0"/>
                  <a:t>(notebook)</a:t>
                </a:r>
              </a:p>
              <a:p>
                <a:r>
                  <a:rPr lang="en-US" sz="2400" dirty="0"/>
                  <a:t>Goal: </a:t>
                </a:r>
              </a:p>
              <a:p>
                <a:pPr marL="457200" lvl="1" indent="0">
                  <a:buNone/>
                </a:pPr>
                <a:r>
                  <a:rPr lang="en-US" sz="2000" b="1" dirty="0"/>
                  <a:t>Given simple data-set estimate background model and find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000" b="1" dirty="0"/>
                  <a:t>.</a:t>
                </a:r>
              </a:p>
              <a:p>
                <a:r>
                  <a:rPr lang="en-US" sz="2400" dirty="0"/>
                  <a:t>Steps: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Load all data based on simple CSV which holds relevant information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Build </a:t>
                </a:r>
                <a:r>
                  <a:rPr lang="en-US" sz="2000" i="1" dirty="0" err="1"/>
                  <a:t>DataProcess</a:t>
                </a:r>
                <a:r>
                  <a:rPr lang="en-US" sz="2000" dirty="0"/>
                  <a:t> struct – holds process information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Create 1D histogram of </a:t>
                </a:r>
                <a:r>
                  <a:rPr lang="en-US" sz="2000" dirty="0" err="1"/>
                  <a:t>bkg</a:t>
                </a:r>
                <a:r>
                  <a:rPr lang="en-US" sz="2000" dirty="0"/>
                  <a:t> counts per process for a fixed duration t - </a:t>
                </a:r>
                <a:r>
                  <a:rPr lang="en-US" sz="2000" i="1" dirty="0"/>
                  <a:t>get_bkg_counts_1D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Plot the background model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Obtain counts per process in ROI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9C545-E9FE-FAA4-2083-C0C1EDF9DD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89691"/>
                <a:ext cx="10515600" cy="4351338"/>
              </a:xfrm>
              <a:blipFill>
                <a:blip r:embed="rId2"/>
                <a:stretch>
                  <a:fillRect l="-724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981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8B4BB-77DF-B364-A162-D5D862197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8C5E-2560-895A-194E-D2887448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examples – 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04311-7719-BE5B-20AB-532216E89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426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Script </a:t>
            </a:r>
            <a:r>
              <a:rPr lang="en-US" sz="2400" i="1" dirty="0"/>
              <a:t>examples/ex2_bayes.jl or .</a:t>
            </a:r>
            <a:r>
              <a:rPr lang="en-US" sz="2400" i="1" dirty="0" err="1"/>
              <a:t>ipynb</a:t>
            </a:r>
            <a:r>
              <a:rPr lang="en-US" sz="2400" i="1" dirty="0"/>
              <a:t> </a:t>
            </a:r>
            <a:r>
              <a:rPr lang="en-US" sz="2400" dirty="0"/>
              <a:t>(notebook)</a:t>
            </a:r>
          </a:p>
          <a:p>
            <a:r>
              <a:rPr lang="en-US" sz="2400" dirty="0"/>
              <a:t>Uses </a:t>
            </a:r>
            <a:r>
              <a:rPr lang="en-US" sz="2400" dirty="0">
                <a:hlinkClick r:id="rId2"/>
              </a:rPr>
              <a:t>BAT.jl</a:t>
            </a:r>
            <a:r>
              <a:rPr lang="en-US" sz="2400" dirty="0"/>
              <a:t> – developed by guys from LEGEND</a:t>
            </a:r>
          </a:p>
          <a:p>
            <a:r>
              <a:rPr lang="en-US" sz="2400" dirty="0"/>
              <a:t>Goal: </a:t>
            </a:r>
          </a:p>
          <a:p>
            <a:pPr marL="457200" lvl="1" indent="0">
              <a:buNone/>
            </a:pPr>
            <a:r>
              <a:rPr lang="en-US" sz="2000" b="1" dirty="0"/>
              <a:t>Create pseudo experiment from the background model and find Bayesian sensitivity.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E2DC6D-1861-2835-9C07-625C61474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421" y="2949944"/>
            <a:ext cx="6205158" cy="3908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CBFA8F-BF2D-DCEE-2B74-1A7C8A5511B8}"/>
              </a:ext>
            </a:extLst>
          </p:cNvPr>
          <p:cNvSpPr txBox="1"/>
          <p:nvPr/>
        </p:nvSpPr>
        <p:spPr>
          <a:xfrm>
            <a:off x="10014737" y="6488668"/>
            <a:ext cx="217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my </a:t>
            </a:r>
            <a:r>
              <a:rPr lang="en-US" dirty="0" err="1"/>
              <a:t>phd</a:t>
            </a:r>
            <a:r>
              <a:rPr lang="en-US" dirty="0"/>
              <a:t> thesis</a:t>
            </a:r>
          </a:p>
        </p:txBody>
      </p:sp>
    </p:spTree>
    <p:extLst>
      <p:ext uri="{BB962C8B-B14F-4D97-AF65-F5344CB8AC3E}">
        <p14:creationId xmlns:p14="http://schemas.microsoft.com/office/powerpoint/2010/main" val="3849967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448A2-57A4-243A-C4BD-BF86A4765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706C7-5094-CEA5-6770-0D7BA76BE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examples – 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0213-3029-ADD4-4030-9014B69C7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520249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Script </a:t>
            </a:r>
            <a:r>
              <a:rPr lang="en-US" sz="2400" i="1" dirty="0"/>
              <a:t>examples/ex2_bayes.jl or .</a:t>
            </a:r>
            <a:r>
              <a:rPr lang="en-US" sz="2400" i="1" dirty="0" err="1"/>
              <a:t>ipynb</a:t>
            </a:r>
            <a:r>
              <a:rPr lang="en-US" sz="2400" i="1" dirty="0"/>
              <a:t> </a:t>
            </a:r>
            <a:r>
              <a:rPr lang="en-US" sz="2400" dirty="0"/>
              <a:t>(notebook)</a:t>
            </a:r>
          </a:p>
          <a:p>
            <a:r>
              <a:rPr lang="en-US" sz="2400" dirty="0"/>
              <a:t>Uses </a:t>
            </a:r>
            <a:r>
              <a:rPr lang="en-US" sz="2400" dirty="0">
                <a:hlinkClick r:id="rId2"/>
              </a:rPr>
              <a:t>BAT.jl</a:t>
            </a:r>
            <a:r>
              <a:rPr lang="en-US" sz="2400" dirty="0"/>
              <a:t> – developed by guys from LEGEND</a:t>
            </a:r>
          </a:p>
          <a:p>
            <a:r>
              <a:rPr lang="en-US" sz="2400" dirty="0"/>
              <a:t>Goal: </a:t>
            </a:r>
          </a:p>
          <a:p>
            <a:pPr marL="457200" lvl="1" indent="0">
              <a:buNone/>
            </a:pPr>
            <a:r>
              <a:rPr lang="en-US" sz="2000" b="1" dirty="0"/>
              <a:t>Create pseudo experiment from the background model and find Bayesian sensitivity.</a:t>
            </a:r>
          </a:p>
          <a:p>
            <a:r>
              <a:rPr lang="en-US" sz="2400" dirty="0"/>
              <a:t>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Load data as in Ex1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Implement “basic” data-cuts with </a:t>
            </a:r>
            <a:r>
              <a:rPr lang="en-US" sz="2000" i="1" dirty="0" err="1"/>
              <a:t>filter_data</a:t>
            </a:r>
            <a:endParaRPr lang="en-US" sz="2000" i="1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Create </a:t>
            </a:r>
            <a:r>
              <a:rPr lang="en-US" sz="2000" i="1" dirty="0" err="1"/>
              <a:t>DataProcess</a:t>
            </a:r>
            <a:r>
              <a:rPr lang="en-US" sz="2000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Create </a:t>
            </a:r>
            <a:r>
              <a:rPr lang="en-US" sz="2000" dirty="0" err="1"/>
              <a:t>bkg</a:t>
            </a:r>
            <a:r>
              <a:rPr lang="en-US" sz="2000" dirty="0"/>
              <a:t> and signal templates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Sample single pseudo-experiment from background model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Fit using Uniform priors on </a:t>
            </a:r>
            <a:r>
              <a:rPr lang="en-US" sz="2000" dirty="0" err="1"/>
              <a:t>A_i</a:t>
            </a:r>
            <a:r>
              <a:rPr lang="en-US" sz="2000" dirty="0"/>
              <a:t> (relative amplitude of process </a:t>
            </a:r>
            <a:r>
              <a:rPr lang="en-US" sz="2000" dirty="0" err="1"/>
              <a:t>i</a:t>
            </a:r>
            <a:r>
              <a:rPr lang="en-US" sz="2000" dirty="0"/>
              <a:t>) with </a:t>
            </a:r>
            <a:r>
              <a:rPr lang="en-US" sz="2000" dirty="0" err="1"/>
              <a:t>BAT.jl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Extract fit parameters – pdfs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Plot best fit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Extract sensitivity @ 90%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Repeat steps 4.-8. to obtain </a:t>
            </a:r>
            <a:r>
              <a:rPr lang="en-US" sz="2000" b="1" dirty="0"/>
              <a:t>median sensitivity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1839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BA3BA-35CC-97E2-255C-2EEAC7D31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8757-36E9-2FC4-0039-3388F99C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examples – Example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60F069-F576-8F65-8D79-EBDE86B69B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8426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Script </a:t>
                </a:r>
                <a:r>
                  <a:rPr lang="en-US" sz="2400" i="1" dirty="0"/>
                  <a:t>examples/ex3_freq1D.jl or .</a:t>
                </a:r>
                <a:r>
                  <a:rPr lang="en-US" sz="2400" i="1" dirty="0" err="1"/>
                  <a:t>ipynb</a:t>
                </a:r>
                <a:r>
                  <a:rPr lang="en-US" sz="2400" i="1" dirty="0"/>
                  <a:t> </a:t>
                </a:r>
                <a:r>
                  <a:rPr lang="en-US" sz="2400" dirty="0"/>
                  <a:t>(notebook)</a:t>
                </a:r>
              </a:p>
              <a:p>
                <a:r>
                  <a:rPr lang="en-US" sz="2400" dirty="0"/>
                  <a:t>Goal: </a:t>
                </a:r>
              </a:p>
              <a:p>
                <a:pPr marL="457200" lvl="1" indent="0">
                  <a:buNone/>
                </a:pPr>
                <a:r>
                  <a:rPr lang="en-US" sz="2000" b="1" dirty="0"/>
                  <a:t>For a single variable X find the best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𝑹𝑶𝑰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≡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𝒎𝒊𝒏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𝒎𝒂𝒙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1" dirty="0"/>
                  <a:t> such that frequentist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/>
                  <a:t>is maximized.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60F069-F576-8F65-8D79-EBDE86B69B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8426"/>
                <a:ext cx="10515600" cy="4351338"/>
              </a:xfrm>
              <a:blipFill>
                <a:blip r:embed="rId2"/>
                <a:stretch>
                  <a:fillRect l="-844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415A3B7-BFE4-5FCF-CB20-6D3EE0018C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08526" y="2949944"/>
            <a:ext cx="6174948" cy="3908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4E7B82-0901-42D5-5DA8-0D055B949FD3}"/>
              </a:ext>
            </a:extLst>
          </p:cNvPr>
          <p:cNvSpPr txBox="1"/>
          <p:nvPr/>
        </p:nvSpPr>
        <p:spPr>
          <a:xfrm>
            <a:off x="10014737" y="6488668"/>
            <a:ext cx="217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my </a:t>
            </a:r>
            <a:r>
              <a:rPr lang="en-US" dirty="0" err="1"/>
              <a:t>phd</a:t>
            </a:r>
            <a:r>
              <a:rPr lang="en-US" dirty="0"/>
              <a:t> thesis</a:t>
            </a:r>
          </a:p>
        </p:txBody>
      </p:sp>
    </p:spTree>
    <p:extLst>
      <p:ext uri="{BB962C8B-B14F-4D97-AF65-F5344CB8AC3E}">
        <p14:creationId xmlns:p14="http://schemas.microsoft.com/office/powerpoint/2010/main" val="1792336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8095E-5331-5054-49D6-2D60D80F5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5D4D-0DC1-254F-C44A-12E5E43A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examples – Example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2BAF04-2E11-D716-5480-3561117B30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8425"/>
                <a:ext cx="10515600" cy="470276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Script </a:t>
                </a:r>
                <a:r>
                  <a:rPr lang="en-US" sz="2400" i="1" dirty="0"/>
                  <a:t>examples/ex3_freq1D.jl or .</a:t>
                </a:r>
                <a:r>
                  <a:rPr lang="en-US" sz="2400" i="1" dirty="0" err="1"/>
                  <a:t>ipynb</a:t>
                </a:r>
                <a:r>
                  <a:rPr lang="en-US" sz="2400" i="1" dirty="0"/>
                  <a:t> </a:t>
                </a:r>
                <a:r>
                  <a:rPr lang="en-US" sz="2400" dirty="0"/>
                  <a:t>(notebook)</a:t>
                </a:r>
              </a:p>
              <a:p>
                <a:r>
                  <a:rPr lang="en-US" sz="2400" dirty="0"/>
                  <a:t>Goal: </a:t>
                </a:r>
              </a:p>
              <a:p>
                <a:pPr marL="457200" lvl="1" indent="0">
                  <a:buNone/>
                </a:pPr>
                <a:r>
                  <a:rPr lang="en-US" sz="2000" b="1" dirty="0"/>
                  <a:t>For a single variable X find the best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𝑹𝑶𝑰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≡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𝒎𝒊𝒏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𝒎𝒂𝒙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1" dirty="0"/>
                  <a:t> such that frequentist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/>
                  <a:t>is maximized.</a:t>
                </a:r>
              </a:p>
              <a:p>
                <a:r>
                  <a:rPr lang="en-US" sz="2400" dirty="0"/>
                  <a:t>Steps: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Load data as before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Implement basic cuts as before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Create </a:t>
                </a:r>
                <a:r>
                  <a:rPr lang="en-US" sz="2000" i="1" dirty="0" err="1"/>
                  <a:t>DataProcess</a:t>
                </a:r>
                <a:endParaRPr lang="en-US" sz="2000" i="1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Calculate sensitivity for single “</a:t>
                </a:r>
                <a:r>
                  <a:rPr lang="en-US" sz="2000" dirty="0" err="1"/>
                  <a:t>my_roi</a:t>
                </a:r>
                <a:r>
                  <a:rPr lang="en-US" sz="2000" dirty="0"/>
                  <a:t>” (just take a wild guess)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Create </a:t>
                </a:r>
                <a:r>
                  <a:rPr lang="en-US" sz="2000" dirty="0" err="1"/>
                  <a:t>Thalfs_map</a:t>
                </a:r>
                <a:r>
                  <a:rPr lang="en-US" sz="2000" dirty="0"/>
                  <a:t> – map of all possible ROI combinations and corresponding sensitivity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Extract best sensitivity from the map – maximum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Plot resulting spectrum with signal overlay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2BAF04-2E11-D716-5480-3561117B30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8425"/>
                <a:ext cx="10515600" cy="4702765"/>
              </a:xfrm>
              <a:blipFill>
                <a:blip r:embed="rId2"/>
                <a:stretch>
                  <a:fillRect l="-844" t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338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19459-A6EC-9338-E531-4084CD6BB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8E181-EFA5-E71C-DDB1-0B0F18219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examples – Example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B1C2C9-C1D6-7E67-6EBC-B249EC27BC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8426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Script </a:t>
                </a:r>
                <a:r>
                  <a:rPr lang="en-US" sz="2400" i="1" dirty="0"/>
                  <a:t>examples/ex4_freqND.jl or .</a:t>
                </a:r>
                <a:r>
                  <a:rPr lang="en-US" sz="2400" i="1" dirty="0" err="1"/>
                  <a:t>ipynb</a:t>
                </a:r>
                <a:r>
                  <a:rPr lang="en-US" sz="2400" i="1" dirty="0"/>
                  <a:t> </a:t>
                </a:r>
                <a:r>
                  <a:rPr lang="en-US" sz="2400" dirty="0"/>
                  <a:t>(notebook)</a:t>
                </a:r>
              </a:p>
              <a:p>
                <a:r>
                  <a:rPr lang="en-US" sz="2400" dirty="0"/>
                  <a:t>Goal: </a:t>
                </a:r>
              </a:p>
              <a:p>
                <a:pPr marL="457200" lvl="1" indent="0">
                  <a:buNone/>
                </a:pPr>
                <a:r>
                  <a:rPr lang="en-US" sz="2000" b="1" dirty="0"/>
                  <a:t>For a collection of variables find the best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𝑹𝑶𝑰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/>
                  <a:t>which maximizes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B1C2C9-C1D6-7E67-6EBC-B249EC27BC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8426"/>
                <a:ext cx="10515600" cy="4351338"/>
              </a:xfrm>
              <a:blipFill>
                <a:blip r:embed="rId2"/>
                <a:stretch>
                  <a:fillRect l="-844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661F1EB-40B4-6384-0E2B-B1B4BC7A71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6029" y="2850467"/>
            <a:ext cx="11708237" cy="38725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C9EC50-A878-6B2E-ECE0-52859BA3FE4B}"/>
              </a:ext>
            </a:extLst>
          </p:cNvPr>
          <p:cNvSpPr txBox="1"/>
          <p:nvPr/>
        </p:nvSpPr>
        <p:spPr>
          <a:xfrm>
            <a:off x="10014737" y="6488668"/>
            <a:ext cx="217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my </a:t>
            </a:r>
            <a:r>
              <a:rPr lang="en-US" dirty="0" err="1"/>
              <a:t>phd</a:t>
            </a:r>
            <a:r>
              <a:rPr lang="en-US" dirty="0"/>
              <a:t> thesis</a:t>
            </a:r>
          </a:p>
        </p:txBody>
      </p:sp>
    </p:spTree>
    <p:extLst>
      <p:ext uri="{BB962C8B-B14F-4D97-AF65-F5344CB8AC3E}">
        <p14:creationId xmlns:p14="http://schemas.microsoft.com/office/powerpoint/2010/main" val="2379734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5A6A4-11EF-9657-EEFD-00C2357CE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82B57-7252-D93A-1B95-63A5AAFB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examples – Example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DEC90-51C4-A3F6-6D33-ACC5E5CDC4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8425"/>
                <a:ext cx="10515600" cy="481972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Script </a:t>
                </a:r>
                <a:r>
                  <a:rPr lang="en-US" sz="2400" i="1" dirty="0"/>
                  <a:t>examples/ex4_freqND.jl or .</a:t>
                </a:r>
                <a:r>
                  <a:rPr lang="en-US" sz="2400" i="1" dirty="0" err="1"/>
                  <a:t>ipynb</a:t>
                </a:r>
                <a:r>
                  <a:rPr lang="en-US" sz="2400" i="1" dirty="0"/>
                  <a:t> </a:t>
                </a:r>
                <a:r>
                  <a:rPr lang="en-US" sz="2400" dirty="0"/>
                  <a:t>(notebook)</a:t>
                </a:r>
              </a:p>
              <a:p>
                <a:r>
                  <a:rPr lang="en-US" sz="2400" dirty="0"/>
                  <a:t>Goal: </a:t>
                </a:r>
              </a:p>
              <a:p>
                <a:pPr marL="457200" lvl="1" indent="0">
                  <a:buNone/>
                </a:pPr>
                <a:r>
                  <a:rPr lang="en-US" sz="2000" b="1" dirty="0"/>
                  <a:t>For a collection of variables find the best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𝑹𝑶𝑰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/>
                  <a:t>which maximizes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/>
                  <a:t>.</a:t>
                </a:r>
              </a:p>
              <a:p>
                <a:r>
                  <a:rPr lang="en-US" sz="2400" dirty="0"/>
                  <a:t>Steps: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Load data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Define variables to be used and their ranges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Create </a:t>
                </a:r>
                <a:r>
                  <a:rPr lang="en-US" sz="2000" i="1" dirty="0" err="1"/>
                  <a:t>DataProcessND</a:t>
                </a:r>
                <a:r>
                  <a:rPr lang="en-US" sz="2000" i="1" dirty="0"/>
                  <a:t> </a:t>
                </a:r>
                <a:r>
                  <a:rPr lang="en-US" sz="2000" dirty="0"/>
                  <a:t>– struct similar to </a:t>
                </a:r>
                <a:r>
                  <a:rPr lang="en-US" sz="2000" dirty="0" err="1"/>
                  <a:t>DataProcess</a:t>
                </a:r>
                <a:r>
                  <a:rPr lang="en-US" sz="2000" dirty="0"/>
                  <a:t>, but used for ND analysis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Define signal and background processes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Calculate sensitivity for single “</a:t>
                </a:r>
                <a:r>
                  <a:rPr lang="en-US" sz="2000" dirty="0" err="1"/>
                  <a:t>my_ND_roi</a:t>
                </a:r>
                <a:r>
                  <a:rPr lang="en-US" sz="2000" dirty="0"/>
                  <a:t>” (again take a guess)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Setup optimization with </a:t>
                </a:r>
                <a:r>
                  <a:rPr lang="en-US" sz="2000" dirty="0" err="1"/>
                  <a:t>Metaheuristics.jl</a:t>
                </a:r>
                <a:r>
                  <a:rPr lang="en-US" sz="2000" dirty="0"/>
                  <a:t> (heuristic optimization package)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Optimize ND function of sensitivity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Save best ROI and corresponding sensitivity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Plot resulting spectrum with signal overlay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DEC90-51C4-A3F6-6D33-ACC5E5CDC4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8425"/>
                <a:ext cx="10515600" cy="4819723"/>
              </a:xfrm>
              <a:blipFill>
                <a:blip r:embed="rId2"/>
                <a:stretch>
                  <a:fillRect l="-844" t="-1837" b="-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BFCD6C6-79B3-DFFC-5BFA-A30636DBC3B6}"/>
              </a:ext>
            </a:extLst>
          </p:cNvPr>
          <p:cNvSpPr txBox="1"/>
          <p:nvPr/>
        </p:nvSpPr>
        <p:spPr>
          <a:xfrm>
            <a:off x="10014737" y="6488668"/>
            <a:ext cx="217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my </a:t>
            </a:r>
            <a:r>
              <a:rPr lang="en-US" dirty="0" err="1"/>
              <a:t>phd</a:t>
            </a:r>
            <a:r>
              <a:rPr lang="en-US" dirty="0"/>
              <a:t> thesis</a:t>
            </a:r>
          </a:p>
        </p:txBody>
      </p:sp>
    </p:spTree>
    <p:extLst>
      <p:ext uri="{BB962C8B-B14F-4D97-AF65-F5344CB8AC3E}">
        <p14:creationId xmlns:p14="http://schemas.microsoft.com/office/powerpoint/2010/main" val="314651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6DC37-307C-A4F0-8A8E-8278E0E9B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2E9CF-82F0-73E5-C290-CBA752E5F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examples – Example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38FD-3C95-B68C-31A7-190CB0FB3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426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Script </a:t>
            </a:r>
            <a:r>
              <a:rPr lang="en-US" sz="2400" i="1" dirty="0"/>
              <a:t>examples/ex5_realistic_detector.jl or .</a:t>
            </a:r>
            <a:r>
              <a:rPr lang="en-US" sz="2400" i="1" dirty="0" err="1"/>
              <a:t>ipynb</a:t>
            </a:r>
            <a:r>
              <a:rPr lang="en-US" sz="2400" i="1" dirty="0"/>
              <a:t> </a:t>
            </a:r>
            <a:r>
              <a:rPr lang="en-US" sz="2400" dirty="0"/>
              <a:t>(notebook)</a:t>
            </a:r>
          </a:p>
          <a:p>
            <a:r>
              <a:rPr lang="en-US" sz="2400" dirty="0"/>
              <a:t>Goal: </a:t>
            </a:r>
          </a:p>
          <a:p>
            <a:pPr marL="457200" lvl="1" indent="0">
              <a:buNone/>
            </a:pPr>
            <a:r>
              <a:rPr lang="en-US" sz="2000" b="1" dirty="0"/>
              <a:t>Find sensitivity per phase using official simulation.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6300B-C1F1-CABA-9629-E26F2010E697}"/>
              </a:ext>
            </a:extLst>
          </p:cNvPr>
          <p:cNvSpPr txBox="1"/>
          <p:nvPr/>
        </p:nvSpPr>
        <p:spPr>
          <a:xfrm>
            <a:off x="10014737" y="6488668"/>
            <a:ext cx="217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my </a:t>
            </a:r>
            <a:r>
              <a:rPr lang="en-US" dirty="0" err="1"/>
              <a:t>phd</a:t>
            </a:r>
            <a:r>
              <a:rPr lang="en-US" dirty="0"/>
              <a:t> thesis</a:t>
            </a:r>
          </a:p>
        </p:txBody>
      </p:sp>
    </p:spTree>
    <p:extLst>
      <p:ext uri="{BB962C8B-B14F-4D97-AF65-F5344CB8AC3E}">
        <p14:creationId xmlns:p14="http://schemas.microsoft.com/office/powerpoint/2010/main" val="54668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2076-2EBF-A495-6EE2-280A52E6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C5015-427D-E8B6-FF87-A7F76B597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https://github.com/Shoram444/SN_Sensitivity_training</a:t>
            </a:r>
            <a:r>
              <a:rPr lang="en-US" dirty="0"/>
              <a:t> and clone directory to your </a:t>
            </a:r>
            <a:r>
              <a:rPr lang="en-US" dirty="0" err="1"/>
              <a:t>sps</a:t>
            </a:r>
            <a:endParaRPr lang="en-US" dirty="0"/>
          </a:p>
          <a:p>
            <a:r>
              <a:rPr lang="en-US" dirty="0"/>
              <a:t>The repository shows 5 examples of how to use the </a:t>
            </a:r>
            <a:r>
              <a:rPr lang="en-US" dirty="0" err="1"/>
              <a:t>SNSensitivityEstimate.jl</a:t>
            </a:r>
            <a:r>
              <a:rPr lang="en-US" dirty="0"/>
              <a:t> package to calculate sensitivity</a:t>
            </a:r>
          </a:p>
          <a:p>
            <a:r>
              <a:rPr lang="en-US" dirty="0" err="1"/>
              <a:t>README.md</a:t>
            </a:r>
            <a:r>
              <a:rPr lang="en-US" dirty="0"/>
              <a:t> shows how to setup all dependencies</a:t>
            </a:r>
          </a:p>
        </p:txBody>
      </p:sp>
    </p:spTree>
    <p:extLst>
      <p:ext uri="{BB962C8B-B14F-4D97-AF65-F5344CB8AC3E}">
        <p14:creationId xmlns:p14="http://schemas.microsoft.com/office/powerpoint/2010/main" val="130888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BCDB3-AA28-CFE8-0906-CD2DB517E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setup (when working on CC)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E3064E-B947-9FC9-877B-1E19F9505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72" y="4308236"/>
            <a:ext cx="12233744" cy="24393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DE3EE0-DB86-0F45-5DC9-6C229F510D30}"/>
              </a:ext>
            </a:extLst>
          </p:cNvPr>
          <p:cNvSpPr/>
          <p:nvPr/>
        </p:nvSpPr>
        <p:spPr>
          <a:xfrm>
            <a:off x="568411" y="4596714"/>
            <a:ext cx="2236573" cy="7414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24EB42-22B5-FA34-3A58-1359FCEC9E68}"/>
              </a:ext>
            </a:extLst>
          </p:cNvPr>
          <p:cNvSpPr/>
          <p:nvPr/>
        </p:nvSpPr>
        <p:spPr>
          <a:xfrm>
            <a:off x="568411" y="6286390"/>
            <a:ext cx="2236573" cy="2699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3054BF-AC9B-2180-5C23-05E6DE004F4C}"/>
              </a:ext>
            </a:extLst>
          </p:cNvPr>
          <p:cNvSpPr/>
          <p:nvPr/>
        </p:nvSpPr>
        <p:spPr>
          <a:xfrm>
            <a:off x="568410" y="5452765"/>
            <a:ext cx="2236573" cy="2699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02B31B-84BB-6369-6B45-8F90090E4CD2}"/>
              </a:ext>
            </a:extLst>
          </p:cNvPr>
          <p:cNvCxnSpPr>
            <a:cxnSpLocks/>
          </p:cNvCxnSpPr>
          <p:nvPr/>
        </p:nvCxnSpPr>
        <p:spPr>
          <a:xfrm>
            <a:off x="3019647" y="4967416"/>
            <a:ext cx="1678283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27DA817-4759-F206-459D-BB094FB23C80}"/>
              </a:ext>
            </a:extLst>
          </p:cNvPr>
          <p:cNvCxnSpPr>
            <a:cxnSpLocks/>
          </p:cNvCxnSpPr>
          <p:nvPr/>
        </p:nvCxnSpPr>
        <p:spPr>
          <a:xfrm flipV="1">
            <a:off x="2945219" y="5272216"/>
            <a:ext cx="1752711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9180BD-1996-6532-3182-E28770257D37}"/>
              </a:ext>
            </a:extLst>
          </p:cNvPr>
          <p:cNvCxnSpPr>
            <a:cxnSpLocks/>
          </p:cNvCxnSpPr>
          <p:nvPr/>
        </p:nvCxnSpPr>
        <p:spPr>
          <a:xfrm flipV="1">
            <a:off x="2945219" y="5272216"/>
            <a:ext cx="1752711" cy="11491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1F4E40A-F2F6-FFBA-D7E7-EBBBBBE48293}"/>
              </a:ext>
            </a:extLst>
          </p:cNvPr>
          <p:cNvSpPr txBox="1"/>
          <p:nvPr/>
        </p:nvSpPr>
        <p:spPr>
          <a:xfrm>
            <a:off x="4838165" y="4878097"/>
            <a:ext cx="62099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Files used for examples 1-4. Contain ideal detector simulations/</a:t>
            </a:r>
            <a:r>
              <a:rPr lang="en-US" dirty="0" err="1"/>
              <a:t>reco</a:t>
            </a:r>
            <a:r>
              <a:rPr lang="en-US" dirty="0"/>
              <a:t> data. Simple 4 component </a:t>
            </a:r>
            <a:r>
              <a:rPr lang="en-US" dirty="0" err="1"/>
              <a:t>bkg</a:t>
            </a:r>
            <a:r>
              <a:rPr lang="en-US" dirty="0"/>
              <a:t> + 1 signal. </a:t>
            </a:r>
          </a:p>
        </p:txBody>
      </p:sp>
      <p:pic>
        <p:nvPicPr>
          <p:cNvPr id="25" name="Content Placeholder 3">
            <a:extLst>
              <a:ext uri="{FF2B5EF4-FFF2-40B4-BE49-F238E27FC236}">
                <a16:creationId xmlns:a16="http://schemas.microsoft.com/office/drawing/2014/main" id="{C87268C8-8FDF-EB88-6B49-53BA7BE47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79000"/>
            <a:ext cx="7137400" cy="5588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EEA4DEE-FA61-6668-96A0-33A5CA154060}"/>
              </a:ext>
            </a:extLst>
          </p:cNvPr>
          <p:cNvSpPr txBox="1"/>
          <p:nvPr/>
        </p:nvSpPr>
        <p:spPr>
          <a:xfrm>
            <a:off x="704336" y="1309668"/>
            <a:ext cx="151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Clone repo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387702B-1664-9AC1-C6F8-C8319DFF2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47939"/>
            <a:ext cx="6350000" cy="6477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BBF55D6-6675-AD40-8625-36CBCD05A182}"/>
              </a:ext>
            </a:extLst>
          </p:cNvPr>
          <p:cNvSpPr txBox="1"/>
          <p:nvPr/>
        </p:nvSpPr>
        <p:spPr>
          <a:xfrm>
            <a:off x="704336" y="2278606"/>
            <a:ext cx="399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Copy example data to your directory</a:t>
            </a:r>
          </a:p>
        </p:txBody>
      </p:sp>
    </p:spTree>
    <p:extLst>
      <p:ext uri="{BB962C8B-B14F-4D97-AF65-F5344CB8AC3E}">
        <p14:creationId xmlns:p14="http://schemas.microsoft.com/office/powerpoint/2010/main" val="15845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F897C-DA9C-E3F7-A7DA-216C7804F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72A16-4063-C05F-674E-18E61D06E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setup (when working on CC)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188465-AC46-B4C8-C114-7B3D18FF8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9000"/>
            <a:ext cx="7137400" cy="55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E28C6C-FC99-AF95-30F1-8507CC651187}"/>
              </a:ext>
            </a:extLst>
          </p:cNvPr>
          <p:cNvSpPr txBox="1"/>
          <p:nvPr/>
        </p:nvSpPr>
        <p:spPr>
          <a:xfrm>
            <a:off x="704336" y="1309668"/>
            <a:ext cx="151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Clone repo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4F5855-42DE-356C-D0B7-170326589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47939"/>
            <a:ext cx="6350000" cy="647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9F57FE-5CDE-10AD-0501-DECBD60FF588}"/>
              </a:ext>
            </a:extLst>
          </p:cNvPr>
          <p:cNvSpPr txBox="1"/>
          <p:nvPr/>
        </p:nvSpPr>
        <p:spPr>
          <a:xfrm>
            <a:off x="704336" y="2278606"/>
            <a:ext cx="399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Copy example data to your directory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2BB5C1-FF38-44AC-9144-A2E6084FC9E9}"/>
              </a:ext>
            </a:extLst>
          </p:cNvPr>
          <p:cNvSpPr txBox="1"/>
          <p:nvPr/>
        </p:nvSpPr>
        <p:spPr>
          <a:xfrm>
            <a:off x="704336" y="3508732"/>
            <a:ext cx="534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Load Julia module and setup ”generic” CPU target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E539AC-E432-E206-AD74-30B42BF69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78064"/>
            <a:ext cx="3200400" cy="736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8E7EF0-57CE-6539-1AA6-F87CBEF65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602" y="4036814"/>
            <a:ext cx="3860800" cy="4191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AF3CC37-11E2-9ADA-0E2D-66ADD5B8FFC2}"/>
              </a:ext>
            </a:extLst>
          </p:cNvPr>
          <p:cNvSpPr txBox="1"/>
          <p:nvPr/>
        </p:nvSpPr>
        <p:spPr>
          <a:xfrm>
            <a:off x="8265017" y="4061698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Into ~/.profile + source ~/.profile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4C1117-A331-8660-08F5-1814B96E7E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138610"/>
            <a:ext cx="4572000" cy="6731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E4B1BD-A643-D250-1F7E-27FD3836A771}"/>
              </a:ext>
            </a:extLst>
          </p:cNvPr>
          <p:cNvSpPr txBox="1"/>
          <p:nvPr/>
        </p:nvSpPr>
        <p:spPr>
          <a:xfrm>
            <a:off x="704335" y="4738858"/>
            <a:ext cx="464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Install dependencies and precompile with</a:t>
            </a:r>
          </a:p>
        </p:txBody>
      </p:sp>
    </p:spTree>
    <p:extLst>
      <p:ext uri="{BB962C8B-B14F-4D97-AF65-F5344CB8AC3E}">
        <p14:creationId xmlns:p14="http://schemas.microsoft.com/office/powerpoint/2010/main" val="248029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C04C-039C-80D8-CF2C-2AA87E64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introduction to 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28B8B-DAC7-9403-9A8A-40978F492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sensitivity?</a:t>
            </a:r>
          </a:p>
          <a:p>
            <a:pPr lvl="1"/>
            <a:r>
              <a:rPr lang="en-US" dirty="0"/>
              <a:t>Depends on whether you ask a Bayesian or a frequentist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Bayesian asks about </a:t>
            </a:r>
            <a:r>
              <a:rPr lang="en-US" b="1" dirty="0"/>
              <a:t>signal</a:t>
            </a:r>
          </a:p>
          <a:p>
            <a:r>
              <a:rPr lang="en-US" dirty="0"/>
              <a:t>Frequentist asks about </a:t>
            </a:r>
            <a:r>
              <a:rPr lang="en-US" b="1" dirty="0"/>
              <a:t>background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54C5C-8331-3707-9FB2-FB543A17B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638" y="5205682"/>
            <a:ext cx="4166162" cy="11062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838D8B-0AD7-F91B-BAC6-320EE2151D5C}"/>
              </a:ext>
            </a:extLst>
          </p:cNvPr>
          <p:cNvSpPr txBox="1"/>
          <p:nvPr/>
        </p:nvSpPr>
        <p:spPr>
          <a:xfrm>
            <a:off x="691979" y="2782669"/>
            <a:ext cx="1128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Bayesian: </a:t>
            </a:r>
            <a:r>
              <a:rPr lang="en-US" sz="2000" i="1" dirty="0"/>
              <a:t>How how much of the signal is allowed by our data?</a:t>
            </a:r>
          </a:p>
          <a:p>
            <a:r>
              <a:rPr lang="en-US" sz="2000" dirty="0"/>
              <a:t>Frequentist: </a:t>
            </a:r>
            <a:r>
              <a:rPr lang="en-US" sz="2000" i="1" dirty="0"/>
              <a:t>Given the expected background level, how much signal is measurable with our detector?</a:t>
            </a:r>
          </a:p>
        </p:txBody>
      </p:sp>
    </p:spTree>
    <p:extLst>
      <p:ext uri="{BB962C8B-B14F-4D97-AF65-F5344CB8AC3E}">
        <p14:creationId xmlns:p14="http://schemas.microsoft.com/office/powerpoint/2010/main" val="219426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9947A-D0BD-E2EA-E6F6-6610292F9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introduction to Sensitivity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4623FE-7A25-D1F2-0555-421617C04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854" y="2141537"/>
            <a:ext cx="10284292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E4FCD7-4F49-430B-3EC9-EB0BABBB70AC}"/>
              </a:ext>
            </a:extLst>
          </p:cNvPr>
          <p:cNvSpPr txBox="1"/>
          <p:nvPr/>
        </p:nvSpPr>
        <p:spPr>
          <a:xfrm>
            <a:off x="6610865" y="3855541"/>
            <a:ext cx="243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big does the signal “peak” have to be to observe?</a:t>
            </a:r>
          </a:p>
        </p:txBody>
      </p:sp>
    </p:spTree>
    <p:extLst>
      <p:ext uri="{BB962C8B-B14F-4D97-AF65-F5344CB8AC3E}">
        <p14:creationId xmlns:p14="http://schemas.microsoft.com/office/powerpoint/2010/main" val="165761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CB6B4-6D4D-1908-DD3E-E82DD9E62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87F7-4D5F-4462-D261-B96DCB62B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introduction to Sensitivity - Bayesian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11AEC-4BE7-FFC6-4746-995B4507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350" y="1808121"/>
            <a:ext cx="5168329" cy="38696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14D7DC-4B1E-7E11-E520-D9D34B693E2C}"/>
                  </a:ext>
                </a:extLst>
              </p:cNvPr>
              <p:cNvSpPr txBox="1"/>
              <p:nvPr/>
            </p:nvSpPr>
            <p:spPr>
              <a:xfrm>
                <a:off x="697063" y="1808118"/>
                <a:ext cx="5033886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Bayesian inference we estimate the </a:t>
                </a:r>
                <a:r>
                  <a:rPr lang="en-US" b="1" dirty="0"/>
                  <a:t>pdf</a:t>
                </a:r>
                <a:r>
                  <a:rPr lang="en-US" dirty="0"/>
                  <a:t> of signal distribution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look for how is the number of signal counts distributed </a:t>
                </a:r>
                <a:r>
                  <a:rPr lang="en-US" b="1" dirty="0"/>
                  <a:t>given our data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From the pdf we look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the so-called </a:t>
                </a:r>
                <a:r>
                  <a:rPr lang="en-US" b="1" dirty="0"/>
                  <a:t>Credible Interval </a:t>
                </a:r>
                <a:r>
                  <a:rPr lang="en-US" dirty="0"/>
                  <a:t>value – i.e. 0.9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the posterior distribution of signal </a:t>
                </a:r>
                <a:r>
                  <a:rPr lang="en-US" b="1" dirty="0"/>
                  <a:t>given data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Big problem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dirty="0"/>
                  <a:t> are not unique! In essence there are infinite options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chose smallest credible interval!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14D7DC-4B1E-7E11-E520-D9D34B693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63" y="1808118"/>
                <a:ext cx="5033886" cy="4247317"/>
              </a:xfrm>
              <a:prstGeom prst="rect">
                <a:avLst/>
              </a:prstGeom>
              <a:blipFill>
                <a:blip r:embed="rId3"/>
                <a:stretch>
                  <a:fillRect l="-754" t="-597" r="-1508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3BC461-64BC-6EF6-1958-100A160D907D}"/>
                  </a:ext>
                </a:extLst>
              </p:cNvPr>
              <p:cNvSpPr txBox="1"/>
              <p:nvPr/>
            </p:nvSpPr>
            <p:spPr>
              <a:xfrm>
                <a:off x="1632097" y="3300706"/>
                <a:ext cx="1674817" cy="631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3BC461-64BC-6EF6-1958-100A160D9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097" y="3300706"/>
                <a:ext cx="1674817" cy="631070"/>
              </a:xfrm>
              <a:prstGeom prst="rect">
                <a:avLst/>
              </a:prstGeom>
              <a:blipFill>
                <a:blip r:embed="rId4"/>
                <a:stretch>
                  <a:fillRect l="-57143" t="-178431" r="-1504" b="-26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F31976-1348-5922-F8F5-000AC37EC1DD}"/>
                  </a:ext>
                </a:extLst>
              </p:cNvPr>
              <p:cNvSpPr txBox="1"/>
              <p:nvPr/>
            </p:nvSpPr>
            <p:spPr>
              <a:xfrm>
                <a:off x="8054163" y="5400788"/>
                <a:ext cx="136628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F31976-1348-5922-F8F5-000AC37EC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163" y="5400788"/>
                <a:ext cx="1366284" cy="276999"/>
              </a:xfrm>
              <a:prstGeom prst="rect">
                <a:avLst/>
              </a:prstGeom>
              <a:blipFill>
                <a:blip r:embed="rId5"/>
                <a:stretch>
                  <a:fillRect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618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D8964-BDBE-02BF-D950-658FBE8A0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282F8-DE13-7B23-A6A8-D8413597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introduction to Sensitivity - Bayesian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F9B8C7-1266-1B5B-CB76-882C68F1CF71}"/>
                  </a:ext>
                </a:extLst>
              </p:cNvPr>
              <p:cNvSpPr txBox="1"/>
              <p:nvPr/>
            </p:nvSpPr>
            <p:spPr>
              <a:xfrm>
                <a:off x="697063" y="1808118"/>
                <a:ext cx="503388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practice,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we use </a:t>
                </a:r>
                <a:r>
                  <a:rPr lang="en-US" b="1" dirty="0"/>
                  <a:t>Bayesian MCMC inference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problem comes down to “simple” fit of data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From Bayes theorem: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F9B8C7-1266-1B5B-CB76-882C68F1C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63" y="1808118"/>
                <a:ext cx="5033886" cy="1754326"/>
              </a:xfrm>
              <a:prstGeom prst="rect">
                <a:avLst/>
              </a:prstGeom>
              <a:blipFill>
                <a:blip r:embed="rId2"/>
                <a:stretch>
                  <a:fillRect l="-754" t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F025CC-9568-914E-8DDD-0150AB552900}"/>
                  </a:ext>
                </a:extLst>
              </p:cNvPr>
              <p:cNvSpPr txBox="1"/>
              <p:nvPr/>
            </p:nvSpPr>
            <p:spPr>
              <a:xfrm>
                <a:off x="3394759" y="2897372"/>
                <a:ext cx="36747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F025CC-9568-914E-8DDD-0150AB552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59" y="2897372"/>
                <a:ext cx="3674789" cy="430887"/>
              </a:xfrm>
              <a:prstGeom prst="rect">
                <a:avLst/>
              </a:prstGeom>
              <a:blipFill>
                <a:blip r:embed="rId3"/>
                <a:stretch>
                  <a:fillRect l="-2069" t="-2857" r="-3103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95F16C-827B-70C0-5751-0DCE300E9B81}"/>
                  </a:ext>
                </a:extLst>
              </p:cNvPr>
              <p:cNvSpPr txBox="1"/>
              <p:nvPr/>
            </p:nvSpPr>
            <p:spPr>
              <a:xfrm>
                <a:off x="3579029" y="4067129"/>
                <a:ext cx="5033942" cy="14252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Likelihood: </a:t>
                </a:r>
              </a:p>
              <a:p>
                <a:pPr algn="ctr"/>
                <a:r>
                  <a:rPr lang="en-US" i="1" dirty="0"/>
                  <a:t>How is data distributed given parameter?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 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𝑏𝑖𝑛𝑠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𝑃𝑜𝑖𝑠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95F16C-827B-70C0-5751-0DCE300E9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029" y="4067129"/>
                <a:ext cx="5033942" cy="1425262"/>
              </a:xfrm>
              <a:prstGeom prst="rect">
                <a:avLst/>
              </a:prstGeom>
              <a:blipFill>
                <a:blip r:embed="rId4"/>
                <a:stretch>
                  <a:fillRect t="-19298" b="-912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F1A862-7918-94FE-5D6E-9DCE747DF24B}"/>
              </a:ext>
            </a:extLst>
          </p:cNvPr>
          <p:cNvCxnSpPr>
            <a:cxnSpLocks/>
          </p:cNvCxnSpPr>
          <p:nvPr/>
        </p:nvCxnSpPr>
        <p:spPr>
          <a:xfrm flipH="1" flipV="1">
            <a:off x="5475767" y="3367004"/>
            <a:ext cx="404038" cy="7001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25989C-A9E0-4CA2-7327-6793CB144071}"/>
                  </a:ext>
                </a:extLst>
              </p:cNvPr>
              <p:cNvSpPr txBox="1"/>
              <p:nvPr/>
            </p:nvSpPr>
            <p:spPr>
              <a:xfrm>
                <a:off x="3450192" y="5824162"/>
                <a:ext cx="5683176" cy="961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- is the </a:t>
                </a:r>
                <a:r>
                  <a:rPr lang="en-US" i="1" dirty="0"/>
                  <a:t>fractional </a:t>
                </a:r>
                <a:r>
                  <a:rPr lang="en-US" dirty="0"/>
                  <a:t>contribution of component </a:t>
                </a:r>
                <a:r>
                  <a:rPr lang="en-US" i="1" dirty="0" err="1"/>
                  <a:t>i</a:t>
                </a:r>
                <a:r>
                  <a:rPr lang="en-US" dirty="0"/>
                  <a:t> into the measured data</a:t>
                </a:r>
              </a:p>
              <a:p>
                <a:pPr algn="ctr"/>
                <a:r>
                  <a:rPr lang="en-US" dirty="0"/>
                  <a:t>(i.e. how much of </a:t>
                </a:r>
                <a:r>
                  <a:rPr lang="en-US" i="1" dirty="0" err="1"/>
                  <a:t>i</a:t>
                </a:r>
                <a:r>
                  <a:rPr lang="en-US" i="1" dirty="0"/>
                  <a:t> </a:t>
                </a:r>
                <a:r>
                  <a:rPr lang="en-US" dirty="0"/>
                  <a:t>is there?)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25989C-A9E0-4CA2-7327-6793CB144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192" y="5824162"/>
                <a:ext cx="5683176" cy="961097"/>
              </a:xfrm>
              <a:prstGeom prst="rect">
                <a:avLst/>
              </a:prstGeom>
              <a:blipFill>
                <a:blip r:embed="rId5"/>
                <a:stretch>
                  <a:fillRect r="-111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375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1608</Words>
  <Application>Microsoft Macintosh PowerPoint</Application>
  <PresentationFormat>Widescreen</PresentationFormat>
  <Paragraphs>215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Aptos Display</vt:lpstr>
      <vt:lpstr>Arial</vt:lpstr>
      <vt:lpstr>Cambria Math</vt:lpstr>
      <vt:lpstr>Office Theme</vt:lpstr>
      <vt:lpstr>Sensitivity training  @ SuperNEMO collaboration meeting Bratislava 2026</vt:lpstr>
      <vt:lpstr>Outline</vt:lpstr>
      <vt:lpstr>Software setup</vt:lpstr>
      <vt:lpstr>Software setup (when working on CC)</vt:lpstr>
      <vt:lpstr>Software setup (when working on CC)</vt:lpstr>
      <vt:lpstr>Quick introduction to Sensitivity</vt:lpstr>
      <vt:lpstr>Quick introduction to Sensitivity</vt:lpstr>
      <vt:lpstr>Quick introduction to Sensitivity - Bayesian</vt:lpstr>
      <vt:lpstr>Quick introduction to Sensitivity - Bayesian</vt:lpstr>
      <vt:lpstr>Quick introduction to Sensitivity - Bayesian</vt:lpstr>
      <vt:lpstr>Quick introduction to Sensitivity - Bayesian</vt:lpstr>
      <vt:lpstr>Quick introduction to Sensitivity - Frequentist</vt:lpstr>
      <vt:lpstr>Quick introduction to Sensitivity - Frequentist</vt:lpstr>
      <vt:lpstr>Quick introduction to Sensitivity - Frequentist</vt:lpstr>
      <vt:lpstr>Quick introduction to Sensitivity – in practice</vt:lpstr>
      <vt:lpstr>Worked examples - data</vt:lpstr>
      <vt:lpstr>Worked examples - data</vt:lpstr>
      <vt:lpstr>Worked examples – Setup</vt:lpstr>
      <vt:lpstr>Worked examples – Example 1</vt:lpstr>
      <vt:lpstr>Worked examples – Example 1</vt:lpstr>
      <vt:lpstr>Worked examples – Example 1</vt:lpstr>
      <vt:lpstr>Worked examples – Example 2</vt:lpstr>
      <vt:lpstr>Worked examples – Example 2</vt:lpstr>
      <vt:lpstr>Worked examples – Example 3</vt:lpstr>
      <vt:lpstr>Worked examples – Example 3</vt:lpstr>
      <vt:lpstr>Worked examples – Example 4</vt:lpstr>
      <vt:lpstr>Worked examples – Example 4</vt:lpstr>
      <vt:lpstr>Worked examples – Example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Petro, Maroš</dc:creator>
  <cp:lastModifiedBy>Petro, Maroš</cp:lastModifiedBy>
  <cp:revision>2</cp:revision>
  <dcterms:created xsi:type="dcterms:W3CDTF">2026-07-01T16:42:36Z</dcterms:created>
  <dcterms:modified xsi:type="dcterms:W3CDTF">2026-07-02T11:22:14Z</dcterms:modified>
</cp:coreProperties>
</file>